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ink/ink2.xml" ContentType="application/inkml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0" r:id="rId4"/>
  </p:sldMasterIdLst>
  <p:notesMasterIdLst>
    <p:notesMasterId r:id="rId93"/>
  </p:notesMasterIdLst>
  <p:sldIdLst>
    <p:sldId id="325" r:id="rId5"/>
    <p:sldId id="327" r:id="rId6"/>
    <p:sldId id="328" r:id="rId7"/>
    <p:sldId id="329" r:id="rId8"/>
    <p:sldId id="348" r:id="rId9"/>
    <p:sldId id="349" r:id="rId10"/>
    <p:sldId id="353" r:id="rId11"/>
    <p:sldId id="347" r:id="rId12"/>
    <p:sldId id="344" r:id="rId13"/>
    <p:sldId id="332" r:id="rId14"/>
    <p:sldId id="337" r:id="rId15"/>
    <p:sldId id="334" r:id="rId16"/>
    <p:sldId id="333" r:id="rId17"/>
    <p:sldId id="382" r:id="rId18"/>
    <p:sldId id="341" r:id="rId19"/>
    <p:sldId id="383" r:id="rId20"/>
    <p:sldId id="338" r:id="rId21"/>
    <p:sldId id="336" r:id="rId22"/>
    <p:sldId id="384" r:id="rId23"/>
    <p:sldId id="385" r:id="rId24"/>
    <p:sldId id="387" r:id="rId25"/>
    <p:sldId id="477" r:id="rId26"/>
    <p:sldId id="340" r:id="rId27"/>
    <p:sldId id="388" r:id="rId28"/>
    <p:sldId id="392" r:id="rId29"/>
    <p:sldId id="389" r:id="rId30"/>
    <p:sldId id="391" r:id="rId31"/>
    <p:sldId id="393" r:id="rId32"/>
    <p:sldId id="394" r:id="rId33"/>
    <p:sldId id="395" r:id="rId34"/>
    <p:sldId id="396" r:id="rId35"/>
    <p:sldId id="397" r:id="rId36"/>
    <p:sldId id="398" r:id="rId37"/>
    <p:sldId id="399" r:id="rId38"/>
    <p:sldId id="400" r:id="rId39"/>
    <p:sldId id="401" r:id="rId40"/>
    <p:sldId id="402" r:id="rId41"/>
    <p:sldId id="404" r:id="rId42"/>
    <p:sldId id="405" r:id="rId43"/>
    <p:sldId id="406" r:id="rId44"/>
    <p:sldId id="408" r:id="rId45"/>
    <p:sldId id="409" r:id="rId46"/>
    <p:sldId id="410" r:id="rId47"/>
    <p:sldId id="411" r:id="rId48"/>
    <p:sldId id="412" r:id="rId49"/>
    <p:sldId id="413" r:id="rId50"/>
    <p:sldId id="414" r:id="rId51"/>
    <p:sldId id="416" r:id="rId52"/>
    <p:sldId id="417" r:id="rId53"/>
    <p:sldId id="418" r:id="rId54"/>
    <p:sldId id="419" r:id="rId55"/>
    <p:sldId id="420" r:id="rId56"/>
    <p:sldId id="421" r:id="rId57"/>
    <p:sldId id="423" r:id="rId58"/>
    <p:sldId id="424" r:id="rId59"/>
    <p:sldId id="425" r:id="rId60"/>
    <p:sldId id="426" r:id="rId61"/>
    <p:sldId id="427" r:id="rId62"/>
    <p:sldId id="428" r:id="rId63"/>
    <p:sldId id="429" r:id="rId64"/>
    <p:sldId id="430" r:id="rId65"/>
    <p:sldId id="431" r:id="rId66"/>
    <p:sldId id="432" r:id="rId67"/>
    <p:sldId id="433" r:id="rId68"/>
    <p:sldId id="434" r:id="rId69"/>
    <p:sldId id="435" r:id="rId70"/>
    <p:sldId id="346" r:id="rId71"/>
    <p:sldId id="436" r:id="rId72"/>
    <p:sldId id="437" r:id="rId73"/>
    <p:sldId id="438" r:id="rId74"/>
    <p:sldId id="441" r:id="rId75"/>
    <p:sldId id="442" r:id="rId76"/>
    <p:sldId id="443" r:id="rId77"/>
    <p:sldId id="444" r:id="rId78"/>
    <p:sldId id="447" r:id="rId79"/>
    <p:sldId id="448" r:id="rId80"/>
    <p:sldId id="449" r:id="rId81"/>
    <p:sldId id="453" r:id="rId82"/>
    <p:sldId id="454" r:id="rId83"/>
    <p:sldId id="455" r:id="rId84"/>
    <p:sldId id="456" r:id="rId85"/>
    <p:sldId id="457" r:id="rId86"/>
    <p:sldId id="461" r:id="rId87"/>
    <p:sldId id="462" r:id="rId88"/>
    <p:sldId id="463" r:id="rId89"/>
    <p:sldId id="465" r:id="rId90"/>
    <p:sldId id="467" r:id="rId91"/>
    <p:sldId id="468" r:id="rId92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249" autoAdjust="0"/>
  </p:normalViewPr>
  <p:slideViewPr>
    <p:cSldViewPr snapToGrid="0">
      <p:cViewPr varScale="1">
        <p:scale>
          <a:sx n="81" d="100"/>
          <a:sy n="81" d="100"/>
        </p:scale>
        <p:origin x="312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viewProps" Target="viewProps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91" Type="http://schemas.openxmlformats.org/officeDocument/2006/relationships/slide" Target="slides/slide87.xml"/><Relationship Id="rId9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tableStyles" Target="tableStyle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notesMaster" Target="notesMasters/notesMaster1.xml"/><Relationship Id="rId98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zmr ads" userId="c3d58d0e86bf3299" providerId="LiveId" clId="{30113495-EB4A-4E4B-A5BE-2C9621A0E8A1}"/>
    <pc:docChg chg="delSld modSld">
      <pc:chgData name="Rzmr ads" userId="c3d58d0e86bf3299" providerId="LiveId" clId="{30113495-EB4A-4E4B-A5BE-2C9621A0E8A1}" dt="2020-10-14T10:11:51.438" v="76" actId="1076"/>
      <pc:docMkLst>
        <pc:docMk/>
      </pc:docMkLst>
      <pc:sldChg chg="del">
        <pc:chgData name="Rzmr ads" userId="c3d58d0e86bf3299" providerId="LiveId" clId="{30113495-EB4A-4E4B-A5BE-2C9621A0E8A1}" dt="2020-10-14T10:06:59.555" v="4" actId="2696"/>
        <pc:sldMkLst>
          <pc:docMk/>
          <pc:sldMk cId="1010050780" sldId="330"/>
        </pc:sldMkLst>
      </pc:sldChg>
      <pc:sldChg chg="del">
        <pc:chgData name="Rzmr ads" userId="c3d58d0e86bf3299" providerId="LiveId" clId="{30113495-EB4A-4E4B-A5BE-2C9621A0E8A1}" dt="2020-10-14T10:07:05.161" v="7" actId="2696"/>
        <pc:sldMkLst>
          <pc:docMk/>
          <pc:sldMk cId="1089906193" sldId="331"/>
        </pc:sldMkLst>
      </pc:sldChg>
      <pc:sldChg chg="del">
        <pc:chgData name="Rzmr ads" userId="c3d58d0e86bf3299" providerId="LiveId" clId="{30113495-EB4A-4E4B-A5BE-2C9621A0E8A1}" dt="2020-10-14T10:07:03.925" v="6" actId="2696"/>
        <pc:sldMkLst>
          <pc:docMk/>
          <pc:sldMk cId="1742306523" sldId="343"/>
        </pc:sldMkLst>
      </pc:sldChg>
      <pc:sldChg chg="del">
        <pc:chgData name="Rzmr ads" userId="c3d58d0e86bf3299" providerId="LiveId" clId="{30113495-EB4A-4E4B-A5BE-2C9621A0E8A1}" dt="2020-10-14T10:06:55.785" v="3" actId="2696"/>
        <pc:sldMkLst>
          <pc:docMk/>
          <pc:sldMk cId="886610859" sldId="345"/>
        </pc:sldMkLst>
      </pc:sldChg>
      <pc:sldChg chg="del">
        <pc:chgData name="Rzmr ads" userId="c3d58d0e86bf3299" providerId="LiveId" clId="{30113495-EB4A-4E4B-A5BE-2C9621A0E8A1}" dt="2020-10-14T10:06:45.915" v="0" actId="2696"/>
        <pc:sldMkLst>
          <pc:docMk/>
          <pc:sldMk cId="2341370276" sldId="350"/>
        </pc:sldMkLst>
      </pc:sldChg>
      <pc:sldChg chg="del">
        <pc:chgData name="Rzmr ads" userId="c3d58d0e86bf3299" providerId="LiveId" clId="{30113495-EB4A-4E4B-A5BE-2C9621A0E8A1}" dt="2020-10-14T10:06:47.680" v="2" actId="2696"/>
        <pc:sldMkLst>
          <pc:docMk/>
          <pc:sldMk cId="3483941345" sldId="351"/>
        </pc:sldMkLst>
      </pc:sldChg>
      <pc:sldChg chg="del">
        <pc:chgData name="Rzmr ads" userId="c3d58d0e86bf3299" providerId="LiveId" clId="{30113495-EB4A-4E4B-A5BE-2C9621A0E8A1}" dt="2020-10-14T10:06:46.926" v="1" actId="2696"/>
        <pc:sldMkLst>
          <pc:docMk/>
          <pc:sldMk cId="1024264535" sldId="352"/>
        </pc:sldMkLst>
      </pc:sldChg>
      <pc:sldChg chg="del">
        <pc:chgData name="Rzmr ads" userId="c3d58d0e86bf3299" providerId="LiveId" clId="{30113495-EB4A-4E4B-A5BE-2C9621A0E8A1}" dt="2020-10-14T10:07:01.471" v="5" actId="2696"/>
        <pc:sldMkLst>
          <pc:docMk/>
          <pc:sldMk cId="2955736705" sldId="354"/>
        </pc:sldMkLst>
      </pc:sldChg>
      <pc:sldChg chg="del">
        <pc:chgData name="Rzmr ads" userId="c3d58d0e86bf3299" providerId="LiveId" clId="{30113495-EB4A-4E4B-A5BE-2C9621A0E8A1}" dt="2020-10-14T10:07:08.650" v="11" actId="2696"/>
        <pc:sldMkLst>
          <pc:docMk/>
          <pc:sldMk cId="911351655" sldId="355"/>
        </pc:sldMkLst>
      </pc:sldChg>
      <pc:sldChg chg="del">
        <pc:chgData name="Rzmr ads" userId="c3d58d0e86bf3299" providerId="LiveId" clId="{30113495-EB4A-4E4B-A5BE-2C9621A0E8A1}" dt="2020-10-14T10:07:06.732" v="8" actId="2696"/>
        <pc:sldMkLst>
          <pc:docMk/>
          <pc:sldMk cId="942652990" sldId="356"/>
        </pc:sldMkLst>
      </pc:sldChg>
      <pc:sldChg chg="del">
        <pc:chgData name="Rzmr ads" userId="c3d58d0e86bf3299" providerId="LiveId" clId="{30113495-EB4A-4E4B-A5BE-2C9621A0E8A1}" dt="2020-10-14T10:07:07.414" v="9" actId="2696"/>
        <pc:sldMkLst>
          <pc:docMk/>
          <pc:sldMk cId="3018576706" sldId="358"/>
        </pc:sldMkLst>
      </pc:sldChg>
      <pc:sldChg chg="del">
        <pc:chgData name="Rzmr ads" userId="c3d58d0e86bf3299" providerId="LiveId" clId="{30113495-EB4A-4E4B-A5BE-2C9621A0E8A1}" dt="2020-10-14T10:07:08.082" v="10" actId="2696"/>
        <pc:sldMkLst>
          <pc:docMk/>
          <pc:sldMk cId="1277804123" sldId="359"/>
        </pc:sldMkLst>
      </pc:sldChg>
      <pc:sldChg chg="del">
        <pc:chgData name="Rzmr ads" userId="c3d58d0e86bf3299" providerId="LiveId" clId="{30113495-EB4A-4E4B-A5BE-2C9621A0E8A1}" dt="2020-10-14T10:07:09.442" v="12" actId="2696"/>
        <pc:sldMkLst>
          <pc:docMk/>
          <pc:sldMk cId="998288184" sldId="360"/>
        </pc:sldMkLst>
      </pc:sldChg>
      <pc:sldChg chg="del">
        <pc:chgData name="Rzmr ads" userId="c3d58d0e86bf3299" providerId="LiveId" clId="{30113495-EB4A-4E4B-A5BE-2C9621A0E8A1}" dt="2020-10-14T10:07:11.437" v="13" actId="2696"/>
        <pc:sldMkLst>
          <pc:docMk/>
          <pc:sldMk cId="4107840789" sldId="362"/>
        </pc:sldMkLst>
      </pc:sldChg>
      <pc:sldChg chg="del">
        <pc:chgData name="Rzmr ads" userId="c3d58d0e86bf3299" providerId="LiveId" clId="{30113495-EB4A-4E4B-A5BE-2C9621A0E8A1}" dt="2020-10-14T10:07:12.664" v="14" actId="2696"/>
        <pc:sldMkLst>
          <pc:docMk/>
          <pc:sldMk cId="4202096042" sldId="364"/>
        </pc:sldMkLst>
      </pc:sldChg>
      <pc:sldChg chg="del">
        <pc:chgData name="Rzmr ads" userId="c3d58d0e86bf3299" providerId="LiveId" clId="{30113495-EB4A-4E4B-A5BE-2C9621A0E8A1}" dt="2020-10-14T10:07:14.222" v="17" actId="2696"/>
        <pc:sldMkLst>
          <pc:docMk/>
          <pc:sldMk cId="3431543824" sldId="365"/>
        </pc:sldMkLst>
      </pc:sldChg>
      <pc:sldChg chg="del">
        <pc:chgData name="Rzmr ads" userId="c3d58d0e86bf3299" providerId="LiveId" clId="{30113495-EB4A-4E4B-A5BE-2C9621A0E8A1}" dt="2020-10-14T10:07:13.409" v="15" actId="2696"/>
        <pc:sldMkLst>
          <pc:docMk/>
          <pc:sldMk cId="4065863885" sldId="366"/>
        </pc:sldMkLst>
      </pc:sldChg>
      <pc:sldChg chg="del">
        <pc:chgData name="Rzmr ads" userId="c3d58d0e86bf3299" providerId="LiveId" clId="{30113495-EB4A-4E4B-A5BE-2C9621A0E8A1}" dt="2020-10-14T10:07:14.776" v="18" actId="2696"/>
        <pc:sldMkLst>
          <pc:docMk/>
          <pc:sldMk cId="966728650" sldId="367"/>
        </pc:sldMkLst>
      </pc:sldChg>
      <pc:sldChg chg="del">
        <pc:chgData name="Rzmr ads" userId="c3d58d0e86bf3299" providerId="LiveId" clId="{30113495-EB4A-4E4B-A5BE-2C9621A0E8A1}" dt="2020-10-14T10:07:15.210" v="19" actId="2696"/>
        <pc:sldMkLst>
          <pc:docMk/>
          <pc:sldMk cId="3261049983" sldId="368"/>
        </pc:sldMkLst>
      </pc:sldChg>
      <pc:sldChg chg="del">
        <pc:chgData name="Rzmr ads" userId="c3d58d0e86bf3299" providerId="LiveId" clId="{30113495-EB4A-4E4B-A5BE-2C9621A0E8A1}" dt="2020-10-14T10:07:15.995" v="21" actId="2696"/>
        <pc:sldMkLst>
          <pc:docMk/>
          <pc:sldMk cId="4006166023" sldId="369"/>
        </pc:sldMkLst>
      </pc:sldChg>
      <pc:sldChg chg="del">
        <pc:chgData name="Rzmr ads" userId="c3d58d0e86bf3299" providerId="LiveId" clId="{30113495-EB4A-4E4B-A5BE-2C9621A0E8A1}" dt="2020-10-14T10:07:13.837" v="16" actId="2696"/>
        <pc:sldMkLst>
          <pc:docMk/>
          <pc:sldMk cId="648285396" sldId="370"/>
        </pc:sldMkLst>
      </pc:sldChg>
      <pc:sldChg chg="del">
        <pc:chgData name="Rzmr ads" userId="c3d58d0e86bf3299" providerId="LiveId" clId="{30113495-EB4A-4E4B-A5BE-2C9621A0E8A1}" dt="2020-10-14T10:07:16.728" v="22" actId="2696"/>
        <pc:sldMkLst>
          <pc:docMk/>
          <pc:sldMk cId="2581386704" sldId="371"/>
        </pc:sldMkLst>
      </pc:sldChg>
      <pc:sldChg chg="del">
        <pc:chgData name="Rzmr ads" userId="c3d58d0e86bf3299" providerId="LiveId" clId="{30113495-EB4A-4E4B-A5BE-2C9621A0E8A1}" dt="2020-10-14T10:07:17.010" v="23" actId="2696"/>
        <pc:sldMkLst>
          <pc:docMk/>
          <pc:sldMk cId="857070372" sldId="372"/>
        </pc:sldMkLst>
      </pc:sldChg>
      <pc:sldChg chg="del">
        <pc:chgData name="Rzmr ads" userId="c3d58d0e86bf3299" providerId="LiveId" clId="{30113495-EB4A-4E4B-A5BE-2C9621A0E8A1}" dt="2020-10-14T10:07:17.376" v="24" actId="2696"/>
        <pc:sldMkLst>
          <pc:docMk/>
          <pc:sldMk cId="3363598705" sldId="373"/>
        </pc:sldMkLst>
      </pc:sldChg>
      <pc:sldChg chg="del">
        <pc:chgData name="Rzmr ads" userId="c3d58d0e86bf3299" providerId="LiveId" clId="{30113495-EB4A-4E4B-A5BE-2C9621A0E8A1}" dt="2020-10-14T10:07:17.821" v="25" actId="2696"/>
        <pc:sldMkLst>
          <pc:docMk/>
          <pc:sldMk cId="3991386027" sldId="376"/>
        </pc:sldMkLst>
      </pc:sldChg>
      <pc:sldChg chg="del">
        <pc:chgData name="Rzmr ads" userId="c3d58d0e86bf3299" providerId="LiveId" clId="{30113495-EB4A-4E4B-A5BE-2C9621A0E8A1}" dt="2020-10-14T10:07:18.824" v="28" actId="2696"/>
        <pc:sldMkLst>
          <pc:docMk/>
          <pc:sldMk cId="3370780544" sldId="377"/>
        </pc:sldMkLst>
      </pc:sldChg>
      <pc:sldChg chg="del">
        <pc:chgData name="Rzmr ads" userId="c3d58d0e86bf3299" providerId="LiveId" clId="{30113495-EB4A-4E4B-A5BE-2C9621A0E8A1}" dt="2020-10-14T10:07:19.329" v="29" actId="2696"/>
        <pc:sldMkLst>
          <pc:docMk/>
          <pc:sldMk cId="362246420" sldId="378"/>
        </pc:sldMkLst>
      </pc:sldChg>
      <pc:sldChg chg="del">
        <pc:chgData name="Rzmr ads" userId="c3d58d0e86bf3299" providerId="LiveId" clId="{30113495-EB4A-4E4B-A5BE-2C9621A0E8A1}" dt="2020-10-14T10:07:19.684" v="30" actId="2696"/>
        <pc:sldMkLst>
          <pc:docMk/>
          <pc:sldMk cId="1748927204" sldId="379"/>
        </pc:sldMkLst>
      </pc:sldChg>
      <pc:sldChg chg="del">
        <pc:chgData name="Rzmr ads" userId="c3d58d0e86bf3299" providerId="LiveId" clId="{30113495-EB4A-4E4B-A5BE-2C9621A0E8A1}" dt="2020-10-14T10:07:20.206" v="31" actId="2696"/>
        <pc:sldMkLst>
          <pc:docMk/>
          <pc:sldMk cId="2271149406" sldId="380"/>
        </pc:sldMkLst>
      </pc:sldChg>
      <pc:sldChg chg="del">
        <pc:chgData name="Rzmr ads" userId="c3d58d0e86bf3299" providerId="LiveId" clId="{30113495-EB4A-4E4B-A5BE-2C9621A0E8A1}" dt="2020-10-14T10:07:20.257" v="32" actId="2696"/>
        <pc:sldMkLst>
          <pc:docMk/>
          <pc:sldMk cId="2240633935" sldId="381"/>
        </pc:sldMkLst>
      </pc:sldChg>
      <pc:sldChg chg="del">
        <pc:chgData name="Rzmr ads" userId="c3d58d0e86bf3299" providerId="LiveId" clId="{30113495-EB4A-4E4B-A5BE-2C9621A0E8A1}" dt="2020-10-14T10:07:15.582" v="20" actId="2696"/>
        <pc:sldMkLst>
          <pc:docMk/>
          <pc:sldMk cId="2370771844" sldId="390"/>
        </pc:sldMkLst>
      </pc:sldChg>
      <pc:sldChg chg="modSp">
        <pc:chgData name="Rzmr ads" userId="c3d58d0e86bf3299" providerId="LiveId" clId="{30113495-EB4A-4E4B-A5BE-2C9621A0E8A1}" dt="2020-10-14T10:09:45.834" v="57" actId="20577"/>
        <pc:sldMkLst>
          <pc:docMk/>
          <pc:sldMk cId="4043680639" sldId="436"/>
        </pc:sldMkLst>
        <pc:spChg chg="mod">
          <ac:chgData name="Rzmr ads" userId="c3d58d0e86bf3299" providerId="LiveId" clId="{30113495-EB4A-4E4B-A5BE-2C9621A0E8A1}" dt="2020-10-14T10:09:45.834" v="57" actId="20577"/>
          <ac:spMkLst>
            <pc:docMk/>
            <pc:sldMk cId="4043680639" sldId="436"/>
            <ac:spMk id="2" creationId="{00000000-0000-0000-0000-000000000000}"/>
          </ac:spMkLst>
        </pc:spChg>
      </pc:sldChg>
      <pc:sldChg chg="modSp">
        <pc:chgData name="Rzmr ads" userId="c3d58d0e86bf3299" providerId="LiveId" clId="{30113495-EB4A-4E4B-A5BE-2C9621A0E8A1}" dt="2020-10-14T10:09:54.236" v="60" actId="20577"/>
        <pc:sldMkLst>
          <pc:docMk/>
          <pc:sldMk cId="4234636250" sldId="438"/>
        </pc:sldMkLst>
        <pc:spChg chg="mod">
          <ac:chgData name="Rzmr ads" userId="c3d58d0e86bf3299" providerId="LiveId" clId="{30113495-EB4A-4E4B-A5BE-2C9621A0E8A1}" dt="2020-10-14T10:09:54.236" v="60" actId="20577"/>
          <ac:spMkLst>
            <pc:docMk/>
            <pc:sldMk cId="4234636250" sldId="438"/>
            <ac:spMk id="4" creationId="{00000000-0000-0000-0000-000000000000}"/>
          </ac:spMkLst>
        </pc:spChg>
      </pc:sldChg>
      <pc:sldChg chg="del">
        <pc:chgData name="Rzmr ads" userId="c3d58d0e86bf3299" providerId="LiveId" clId="{30113495-EB4A-4E4B-A5BE-2C9621A0E8A1}" dt="2020-10-14T10:08:34.430" v="33" actId="2696"/>
        <pc:sldMkLst>
          <pc:docMk/>
          <pc:sldMk cId="4204854759" sldId="439"/>
        </pc:sldMkLst>
      </pc:sldChg>
      <pc:sldChg chg="del">
        <pc:chgData name="Rzmr ads" userId="c3d58d0e86bf3299" providerId="LiveId" clId="{30113495-EB4A-4E4B-A5BE-2C9621A0E8A1}" dt="2020-10-14T10:08:38.325" v="34" actId="2696"/>
        <pc:sldMkLst>
          <pc:docMk/>
          <pc:sldMk cId="1245670843" sldId="440"/>
        </pc:sldMkLst>
      </pc:sldChg>
      <pc:sldChg chg="modSp">
        <pc:chgData name="Rzmr ads" userId="c3d58d0e86bf3299" providerId="LiveId" clId="{30113495-EB4A-4E4B-A5BE-2C9621A0E8A1}" dt="2020-10-14T10:11:35.597" v="75" actId="20577"/>
        <pc:sldMkLst>
          <pc:docMk/>
          <pc:sldMk cId="264913429" sldId="444"/>
        </pc:sldMkLst>
        <pc:spChg chg="mod">
          <ac:chgData name="Rzmr ads" userId="c3d58d0e86bf3299" providerId="LiveId" clId="{30113495-EB4A-4E4B-A5BE-2C9621A0E8A1}" dt="2020-10-14T10:11:35.597" v="75" actId="20577"/>
          <ac:spMkLst>
            <pc:docMk/>
            <pc:sldMk cId="264913429" sldId="444"/>
            <ac:spMk id="4" creationId="{00000000-0000-0000-0000-000000000000}"/>
          </ac:spMkLst>
        </pc:spChg>
      </pc:sldChg>
      <pc:sldChg chg="del">
        <pc:chgData name="Rzmr ads" userId="c3d58d0e86bf3299" providerId="LiveId" clId="{30113495-EB4A-4E4B-A5BE-2C9621A0E8A1}" dt="2020-10-14T10:08:46.788" v="35" actId="2696"/>
        <pc:sldMkLst>
          <pc:docMk/>
          <pc:sldMk cId="2645823729" sldId="445"/>
        </pc:sldMkLst>
      </pc:sldChg>
      <pc:sldChg chg="del">
        <pc:chgData name="Rzmr ads" userId="c3d58d0e86bf3299" providerId="LiveId" clId="{30113495-EB4A-4E4B-A5BE-2C9621A0E8A1}" dt="2020-10-14T10:08:47.650" v="36" actId="2696"/>
        <pc:sldMkLst>
          <pc:docMk/>
          <pc:sldMk cId="1272586201" sldId="446"/>
        </pc:sldMkLst>
      </pc:sldChg>
      <pc:sldChg chg="modSp">
        <pc:chgData name="Rzmr ads" userId="c3d58d0e86bf3299" providerId="LiveId" clId="{30113495-EB4A-4E4B-A5BE-2C9621A0E8A1}" dt="2020-10-14T10:10:21.726" v="65" actId="20577"/>
        <pc:sldMkLst>
          <pc:docMk/>
          <pc:sldMk cId="3751334264" sldId="449"/>
        </pc:sldMkLst>
        <pc:spChg chg="mod">
          <ac:chgData name="Rzmr ads" userId="c3d58d0e86bf3299" providerId="LiveId" clId="{30113495-EB4A-4E4B-A5BE-2C9621A0E8A1}" dt="2020-10-14T10:10:21.726" v="65" actId="20577"/>
          <ac:spMkLst>
            <pc:docMk/>
            <pc:sldMk cId="3751334264" sldId="449"/>
            <ac:spMk id="4" creationId="{00000000-0000-0000-0000-000000000000}"/>
          </ac:spMkLst>
        </pc:spChg>
      </pc:sldChg>
      <pc:sldChg chg="del">
        <pc:chgData name="Rzmr ads" userId="c3d58d0e86bf3299" providerId="LiveId" clId="{30113495-EB4A-4E4B-A5BE-2C9621A0E8A1}" dt="2020-10-14T10:08:51.328" v="37" actId="2696"/>
        <pc:sldMkLst>
          <pc:docMk/>
          <pc:sldMk cId="3588949565" sldId="450"/>
        </pc:sldMkLst>
      </pc:sldChg>
      <pc:sldChg chg="del">
        <pc:chgData name="Rzmr ads" userId="c3d58d0e86bf3299" providerId="LiveId" clId="{30113495-EB4A-4E4B-A5BE-2C9621A0E8A1}" dt="2020-10-14T10:08:52.382" v="38" actId="2696"/>
        <pc:sldMkLst>
          <pc:docMk/>
          <pc:sldMk cId="950290667" sldId="451"/>
        </pc:sldMkLst>
      </pc:sldChg>
      <pc:sldChg chg="del">
        <pc:chgData name="Rzmr ads" userId="c3d58d0e86bf3299" providerId="LiveId" clId="{30113495-EB4A-4E4B-A5BE-2C9621A0E8A1}" dt="2020-10-14T10:08:57.197" v="39" actId="2696"/>
        <pc:sldMkLst>
          <pc:docMk/>
          <pc:sldMk cId="816498515" sldId="452"/>
        </pc:sldMkLst>
      </pc:sldChg>
      <pc:sldChg chg="modSp">
        <pc:chgData name="Rzmr ads" userId="c3d58d0e86bf3299" providerId="LiveId" clId="{30113495-EB4A-4E4B-A5BE-2C9621A0E8A1}" dt="2020-10-14T10:11:51.438" v="76" actId="1076"/>
        <pc:sldMkLst>
          <pc:docMk/>
          <pc:sldMk cId="1932089142" sldId="456"/>
        </pc:sldMkLst>
        <pc:picChg chg="mod">
          <ac:chgData name="Rzmr ads" userId="c3d58d0e86bf3299" providerId="LiveId" clId="{30113495-EB4A-4E4B-A5BE-2C9621A0E8A1}" dt="2020-10-14T10:11:51.438" v="76" actId="1076"/>
          <ac:picMkLst>
            <pc:docMk/>
            <pc:sldMk cId="1932089142" sldId="456"/>
            <ac:picMk id="3" creationId="{00000000-0000-0000-0000-000000000000}"/>
          </ac:picMkLst>
        </pc:picChg>
      </pc:sldChg>
      <pc:sldChg chg="modSp">
        <pc:chgData name="Rzmr ads" userId="c3d58d0e86bf3299" providerId="LiveId" clId="{30113495-EB4A-4E4B-A5BE-2C9621A0E8A1}" dt="2020-10-14T10:10:32.744" v="68" actId="20577"/>
        <pc:sldMkLst>
          <pc:docMk/>
          <pc:sldMk cId="4182398469" sldId="457"/>
        </pc:sldMkLst>
        <pc:spChg chg="mod">
          <ac:chgData name="Rzmr ads" userId="c3d58d0e86bf3299" providerId="LiveId" clId="{30113495-EB4A-4E4B-A5BE-2C9621A0E8A1}" dt="2020-10-14T10:10:32.744" v="68" actId="20577"/>
          <ac:spMkLst>
            <pc:docMk/>
            <pc:sldMk cId="4182398469" sldId="457"/>
            <ac:spMk id="4" creationId="{00000000-0000-0000-0000-000000000000}"/>
          </ac:spMkLst>
        </pc:spChg>
      </pc:sldChg>
      <pc:sldChg chg="del">
        <pc:chgData name="Rzmr ads" userId="c3d58d0e86bf3299" providerId="LiveId" clId="{30113495-EB4A-4E4B-A5BE-2C9621A0E8A1}" dt="2020-10-14T10:09:05.682" v="40" actId="2696"/>
        <pc:sldMkLst>
          <pc:docMk/>
          <pc:sldMk cId="1198496733" sldId="458"/>
        </pc:sldMkLst>
      </pc:sldChg>
      <pc:sldChg chg="del">
        <pc:chgData name="Rzmr ads" userId="c3d58d0e86bf3299" providerId="LiveId" clId="{30113495-EB4A-4E4B-A5BE-2C9621A0E8A1}" dt="2020-10-14T10:09:06.492" v="41" actId="2696"/>
        <pc:sldMkLst>
          <pc:docMk/>
          <pc:sldMk cId="239558404" sldId="459"/>
        </pc:sldMkLst>
      </pc:sldChg>
      <pc:sldChg chg="del">
        <pc:chgData name="Rzmr ads" userId="c3d58d0e86bf3299" providerId="LiveId" clId="{30113495-EB4A-4E4B-A5BE-2C9621A0E8A1}" dt="2020-10-14T10:09:08.131" v="42" actId="2696"/>
        <pc:sldMkLst>
          <pc:docMk/>
          <pc:sldMk cId="553193888" sldId="460"/>
        </pc:sldMkLst>
      </pc:sldChg>
      <pc:sldChg chg="modSp">
        <pc:chgData name="Rzmr ads" userId="c3d58d0e86bf3299" providerId="LiveId" clId="{30113495-EB4A-4E4B-A5BE-2C9621A0E8A1}" dt="2020-10-14T10:10:44.782" v="74" actId="20577"/>
        <pc:sldMkLst>
          <pc:docMk/>
          <pc:sldMk cId="3199952823" sldId="463"/>
        </pc:sldMkLst>
        <pc:spChg chg="mod">
          <ac:chgData name="Rzmr ads" userId="c3d58d0e86bf3299" providerId="LiveId" clId="{30113495-EB4A-4E4B-A5BE-2C9621A0E8A1}" dt="2020-10-14T10:10:44.782" v="74" actId="20577"/>
          <ac:spMkLst>
            <pc:docMk/>
            <pc:sldMk cId="3199952823" sldId="463"/>
            <ac:spMk id="4" creationId="{00000000-0000-0000-0000-000000000000}"/>
          </ac:spMkLst>
        </pc:spChg>
      </pc:sldChg>
      <pc:sldChg chg="del">
        <pc:chgData name="Rzmr ads" userId="c3d58d0e86bf3299" providerId="LiveId" clId="{30113495-EB4A-4E4B-A5BE-2C9621A0E8A1}" dt="2020-10-14T10:09:16.711" v="43" actId="2696"/>
        <pc:sldMkLst>
          <pc:docMk/>
          <pc:sldMk cId="2077678456" sldId="464"/>
        </pc:sldMkLst>
      </pc:sldChg>
      <pc:sldChg chg="del">
        <pc:chgData name="Rzmr ads" userId="c3d58d0e86bf3299" providerId="LiveId" clId="{30113495-EB4A-4E4B-A5BE-2C9621A0E8A1}" dt="2020-10-14T10:09:20.117" v="44" actId="2696"/>
        <pc:sldMkLst>
          <pc:docMk/>
          <pc:sldMk cId="38872185" sldId="466"/>
        </pc:sldMkLst>
      </pc:sldChg>
      <pc:sldChg chg="del">
        <pc:chgData name="Rzmr ads" userId="c3d58d0e86bf3299" providerId="LiveId" clId="{30113495-EB4A-4E4B-A5BE-2C9621A0E8A1}" dt="2020-10-14T10:09:23.442" v="45" actId="2696"/>
        <pc:sldMkLst>
          <pc:docMk/>
          <pc:sldMk cId="2551807805" sldId="469"/>
        </pc:sldMkLst>
      </pc:sldChg>
      <pc:sldChg chg="del">
        <pc:chgData name="Rzmr ads" userId="c3d58d0e86bf3299" providerId="LiveId" clId="{30113495-EB4A-4E4B-A5BE-2C9621A0E8A1}" dt="2020-10-14T10:09:27.141" v="46" actId="2696"/>
        <pc:sldMkLst>
          <pc:docMk/>
          <pc:sldMk cId="1071088281" sldId="470"/>
        </pc:sldMkLst>
      </pc:sldChg>
      <pc:sldChg chg="del">
        <pc:chgData name="Rzmr ads" userId="c3d58d0e86bf3299" providerId="LiveId" clId="{30113495-EB4A-4E4B-A5BE-2C9621A0E8A1}" dt="2020-10-14T10:09:28.426" v="47" actId="2696"/>
        <pc:sldMkLst>
          <pc:docMk/>
          <pc:sldMk cId="2055347693" sldId="471"/>
        </pc:sldMkLst>
      </pc:sldChg>
      <pc:sldChg chg="del">
        <pc:chgData name="Rzmr ads" userId="c3d58d0e86bf3299" providerId="LiveId" clId="{30113495-EB4A-4E4B-A5BE-2C9621A0E8A1}" dt="2020-10-14T10:09:29.059" v="48" actId="2696"/>
        <pc:sldMkLst>
          <pc:docMk/>
          <pc:sldMk cId="3323746708" sldId="472"/>
        </pc:sldMkLst>
      </pc:sldChg>
      <pc:sldChg chg="del">
        <pc:chgData name="Rzmr ads" userId="c3d58d0e86bf3299" providerId="LiveId" clId="{30113495-EB4A-4E4B-A5BE-2C9621A0E8A1}" dt="2020-10-14T10:09:29.768" v="49" actId="2696"/>
        <pc:sldMkLst>
          <pc:docMk/>
          <pc:sldMk cId="2126891718" sldId="473"/>
        </pc:sldMkLst>
      </pc:sldChg>
      <pc:sldChg chg="del">
        <pc:chgData name="Rzmr ads" userId="c3d58d0e86bf3299" providerId="LiveId" clId="{30113495-EB4A-4E4B-A5BE-2C9621A0E8A1}" dt="2020-10-14T10:09:31.236" v="50" actId="2696"/>
        <pc:sldMkLst>
          <pc:docMk/>
          <pc:sldMk cId="2712152976" sldId="474"/>
        </pc:sldMkLst>
      </pc:sldChg>
      <pc:sldChg chg="del">
        <pc:chgData name="Rzmr ads" userId="c3d58d0e86bf3299" providerId="LiveId" clId="{30113495-EB4A-4E4B-A5BE-2C9621A0E8A1}" dt="2020-10-14T10:09:31.941" v="51" actId="2696"/>
        <pc:sldMkLst>
          <pc:docMk/>
          <pc:sldMk cId="3171752734" sldId="475"/>
        </pc:sldMkLst>
      </pc:sldChg>
      <pc:sldChg chg="del">
        <pc:chgData name="Rzmr ads" userId="c3d58d0e86bf3299" providerId="LiveId" clId="{30113495-EB4A-4E4B-A5BE-2C9621A0E8A1}" dt="2020-10-14T10:09:33.578" v="52" actId="2696"/>
        <pc:sldMkLst>
          <pc:docMk/>
          <pc:sldMk cId="3972021933" sldId="476"/>
        </pc:sldMkLst>
      </pc:sldChg>
      <pc:sldChg chg="del">
        <pc:chgData name="Rzmr ads" userId="c3d58d0e86bf3299" providerId="LiveId" clId="{30113495-EB4A-4E4B-A5BE-2C9621A0E8A1}" dt="2020-10-14T10:07:18.626" v="27" actId="2696"/>
        <pc:sldMkLst>
          <pc:docMk/>
          <pc:sldMk cId="2399045785" sldId="478"/>
        </pc:sldMkLst>
      </pc:sldChg>
      <pc:sldChg chg="del">
        <pc:chgData name="Rzmr ads" userId="c3d58d0e86bf3299" providerId="LiveId" clId="{30113495-EB4A-4E4B-A5BE-2C9621A0E8A1}" dt="2020-10-14T10:07:18.395" v="26" actId="2696"/>
        <pc:sldMkLst>
          <pc:docMk/>
          <pc:sldMk cId="2862779330" sldId="481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93D13C7-8124-7A40-A3F7-3A752F745F7F}" type="doc">
      <dgm:prSet loTypeId="urn:microsoft.com/office/officeart/2005/8/layout/chevron1" loCatId="" qsTypeId="urn:microsoft.com/office/officeart/2005/8/quickstyle/3D3" qsCatId="3D" csTypeId="urn:microsoft.com/office/officeart/2005/8/colors/colorful4" csCatId="colorful" phldr="1"/>
      <dgm:spPr/>
    </dgm:pt>
    <dgm:pt modelId="{7D5A3D82-2F8C-BE43-837E-43C6E91CF7C9}">
      <dgm:prSet phldrT="[Texto]"/>
      <dgm:spPr/>
      <dgm:t>
        <a:bodyPr/>
        <a:lstStyle/>
        <a:p>
          <a:r>
            <a:rPr lang="es-ES">
              <a:solidFill>
                <a:srgbClr val="002D56"/>
              </a:solidFill>
            </a:rPr>
            <a:t>Identificar afirmación general</a:t>
          </a:r>
        </a:p>
      </dgm:t>
    </dgm:pt>
    <dgm:pt modelId="{A1399A38-2340-D343-9D34-A7FF6503F683}" type="parTrans" cxnId="{9D635EE0-4D13-B141-8AA0-05C22D1C5810}">
      <dgm:prSet/>
      <dgm:spPr/>
      <dgm:t>
        <a:bodyPr/>
        <a:lstStyle/>
        <a:p>
          <a:endParaRPr lang="es-ES">
            <a:solidFill>
              <a:srgbClr val="002D56"/>
            </a:solidFill>
          </a:endParaRPr>
        </a:p>
      </dgm:t>
    </dgm:pt>
    <dgm:pt modelId="{7E6B3EEE-29A6-8F4F-817B-417A15C497DB}" type="sibTrans" cxnId="{9D635EE0-4D13-B141-8AA0-05C22D1C5810}">
      <dgm:prSet/>
      <dgm:spPr/>
      <dgm:t>
        <a:bodyPr/>
        <a:lstStyle/>
        <a:p>
          <a:endParaRPr lang="es-ES">
            <a:solidFill>
              <a:srgbClr val="002D56"/>
            </a:solidFill>
          </a:endParaRPr>
        </a:p>
      </dgm:t>
    </dgm:pt>
    <dgm:pt modelId="{68578D11-029C-3D4D-8871-2AE0E8F88ECF}">
      <dgm:prSet phldrT="[Texto]"/>
      <dgm:spPr/>
      <dgm:t>
        <a:bodyPr/>
        <a:lstStyle/>
        <a:p>
          <a:r>
            <a:rPr lang="es-ES">
              <a:solidFill>
                <a:srgbClr val="002D56"/>
              </a:solidFill>
            </a:rPr>
            <a:t>Establecer Ho e Ha</a:t>
          </a:r>
        </a:p>
      </dgm:t>
    </dgm:pt>
    <dgm:pt modelId="{3538AFB2-28D1-B342-85A1-37B78CBF067C}" type="parTrans" cxnId="{DC6BB52D-A381-504C-8642-1DEF27EA97F1}">
      <dgm:prSet/>
      <dgm:spPr/>
      <dgm:t>
        <a:bodyPr/>
        <a:lstStyle/>
        <a:p>
          <a:endParaRPr lang="es-ES">
            <a:solidFill>
              <a:srgbClr val="002D56"/>
            </a:solidFill>
          </a:endParaRPr>
        </a:p>
      </dgm:t>
    </dgm:pt>
    <dgm:pt modelId="{946EFE36-C34D-5549-AC3D-F1FA9B777CDD}" type="sibTrans" cxnId="{DC6BB52D-A381-504C-8642-1DEF27EA97F1}">
      <dgm:prSet/>
      <dgm:spPr/>
      <dgm:t>
        <a:bodyPr/>
        <a:lstStyle/>
        <a:p>
          <a:endParaRPr lang="es-ES">
            <a:solidFill>
              <a:srgbClr val="002D56"/>
            </a:solidFill>
          </a:endParaRPr>
        </a:p>
      </dgm:t>
    </dgm:pt>
    <dgm:pt modelId="{4C01B0FA-F89D-EC44-9D5C-ED3F7B3449E0}">
      <dgm:prSet phldrT="[Texto]"/>
      <dgm:spPr/>
      <dgm:t>
        <a:bodyPr/>
        <a:lstStyle/>
        <a:p>
          <a:r>
            <a:rPr lang="es-ES">
              <a:solidFill>
                <a:srgbClr val="002D56"/>
              </a:solidFill>
            </a:rPr>
            <a:t>Determinar valores críticos</a:t>
          </a:r>
        </a:p>
      </dgm:t>
    </dgm:pt>
    <dgm:pt modelId="{6A302B80-DA33-AC4D-BE94-C430CA976237}" type="parTrans" cxnId="{63FD2656-0D19-4E47-9530-8828CE223611}">
      <dgm:prSet/>
      <dgm:spPr/>
      <dgm:t>
        <a:bodyPr/>
        <a:lstStyle/>
        <a:p>
          <a:endParaRPr lang="es-ES">
            <a:solidFill>
              <a:srgbClr val="002D56"/>
            </a:solidFill>
          </a:endParaRPr>
        </a:p>
      </dgm:t>
    </dgm:pt>
    <dgm:pt modelId="{821FD905-27B1-014E-B057-F374CCF75DB4}" type="sibTrans" cxnId="{63FD2656-0D19-4E47-9530-8828CE223611}">
      <dgm:prSet/>
      <dgm:spPr/>
      <dgm:t>
        <a:bodyPr/>
        <a:lstStyle/>
        <a:p>
          <a:endParaRPr lang="es-ES">
            <a:solidFill>
              <a:srgbClr val="002D56"/>
            </a:solidFill>
          </a:endParaRPr>
        </a:p>
      </dgm:t>
    </dgm:pt>
    <dgm:pt modelId="{15ED4885-CD45-164C-B26A-7C0EF96410D4}">
      <dgm:prSet phldrT="[Texto]"/>
      <dgm:spPr/>
      <dgm:t>
        <a:bodyPr/>
        <a:lstStyle/>
        <a:p>
          <a:r>
            <a:rPr lang="es-ES">
              <a:solidFill>
                <a:srgbClr val="002D56"/>
              </a:solidFill>
            </a:rPr>
            <a:t>Calcular valor de prueba</a:t>
          </a:r>
        </a:p>
      </dgm:t>
    </dgm:pt>
    <dgm:pt modelId="{C9F7904B-6C39-4D49-98DA-9963FE5E52A0}" type="parTrans" cxnId="{9A32D789-9365-874D-A988-FA7E56BEF46B}">
      <dgm:prSet/>
      <dgm:spPr/>
      <dgm:t>
        <a:bodyPr/>
        <a:lstStyle/>
        <a:p>
          <a:endParaRPr lang="es-ES">
            <a:solidFill>
              <a:srgbClr val="002D56"/>
            </a:solidFill>
          </a:endParaRPr>
        </a:p>
      </dgm:t>
    </dgm:pt>
    <dgm:pt modelId="{0CADF209-ECE9-5A40-88D3-86BE72434505}" type="sibTrans" cxnId="{9A32D789-9365-874D-A988-FA7E56BEF46B}">
      <dgm:prSet/>
      <dgm:spPr/>
      <dgm:t>
        <a:bodyPr/>
        <a:lstStyle/>
        <a:p>
          <a:endParaRPr lang="es-ES">
            <a:solidFill>
              <a:srgbClr val="002D56"/>
            </a:solidFill>
          </a:endParaRPr>
        </a:p>
      </dgm:t>
    </dgm:pt>
    <dgm:pt modelId="{52EB5219-F592-9742-87F8-4C80D6BA7D30}">
      <dgm:prSet phldrT="[Texto]"/>
      <dgm:spPr/>
      <dgm:t>
        <a:bodyPr/>
        <a:lstStyle/>
        <a:p>
          <a:r>
            <a:rPr lang="es-ES">
              <a:solidFill>
                <a:srgbClr val="002D56"/>
              </a:solidFill>
            </a:rPr>
            <a:t>Tomar decisión estadística</a:t>
          </a:r>
        </a:p>
      </dgm:t>
    </dgm:pt>
    <dgm:pt modelId="{8AA05227-C925-6647-A652-9F2B4BB176F4}" type="parTrans" cxnId="{D4283753-97C9-5349-99C8-3DCC3DAF5D80}">
      <dgm:prSet/>
      <dgm:spPr/>
      <dgm:t>
        <a:bodyPr/>
        <a:lstStyle/>
        <a:p>
          <a:endParaRPr lang="es-ES">
            <a:solidFill>
              <a:srgbClr val="002D56"/>
            </a:solidFill>
          </a:endParaRPr>
        </a:p>
      </dgm:t>
    </dgm:pt>
    <dgm:pt modelId="{AADAC574-2A5A-4C44-AA0D-2D5A654317DE}" type="sibTrans" cxnId="{D4283753-97C9-5349-99C8-3DCC3DAF5D80}">
      <dgm:prSet/>
      <dgm:spPr/>
      <dgm:t>
        <a:bodyPr/>
        <a:lstStyle/>
        <a:p>
          <a:endParaRPr lang="es-ES">
            <a:solidFill>
              <a:srgbClr val="002D56"/>
            </a:solidFill>
          </a:endParaRPr>
        </a:p>
      </dgm:t>
    </dgm:pt>
    <dgm:pt modelId="{8370F31C-59C6-9C4E-8157-FD0EBCF0E2E9}">
      <dgm:prSet phldrT="[Texto]"/>
      <dgm:spPr/>
      <dgm:t>
        <a:bodyPr/>
        <a:lstStyle/>
        <a:p>
          <a:r>
            <a:rPr lang="es-ES">
              <a:solidFill>
                <a:srgbClr val="002D56"/>
              </a:solidFill>
            </a:rPr>
            <a:t>Concluir</a:t>
          </a:r>
        </a:p>
      </dgm:t>
    </dgm:pt>
    <dgm:pt modelId="{AB6B7A14-E534-724B-824F-E985B4AA453E}" type="parTrans" cxnId="{B7DAC3BF-AB42-3347-B567-BE78496E24F8}">
      <dgm:prSet/>
      <dgm:spPr/>
      <dgm:t>
        <a:bodyPr/>
        <a:lstStyle/>
        <a:p>
          <a:endParaRPr lang="es-ES">
            <a:solidFill>
              <a:srgbClr val="002D56"/>
            </a:solidFill>
          </a:endParaRPr>
        </a:p>
      </dgm:t>
    </dgm:pt>
    <dgm:pt modelId="{1C70CAE4-5AE5-E34A-8E90-A66CAEDE5E17}" type="sibTrans" cxnId="{B7DAC3BF-AB42-3347-B567-BE78496E24F8}">
      <dgm:prSet/>
      <dgm:spPr/>
      <dgm:t>
        <a:bodyPr/>
        <a:lstStyle/>
        <a:p>
          <a:endParaRPr lang="es-ES">
            <a:solidFill>
              <a:srgbClr val="002D56"/>
            </a:solidFill>
          </a:endParaRPr>
        </a:p>
      </dgm:t>
    </dgm:pt>
    <dgm:pt modelId="{4C9904E0-D222-C14A-B8EA-3BC9B27B7FBB}" type="pres">
      <dgm:prSet presAssocID="{793D13C7-8124-7A40-A3F7-3A752F745F7F}" presName="Name0" presStyleCnt="0">
        <dgm:presLayoutVars>
          <dgm:dir/>
          <dgm:animLvl val="lvl"/>
          <dgm:resizeHandles val="exact"/>
        </dgm:presLayoutVars>
      </dgm:prSet>
      <dgm:spPr/>
    </dgm:pt>
    <dgm:pt modelId="{5171B3CA-1BB9-4B48-92DB-8B640A39B6E6}" type="pres">
      <dgm:prSet presAssocID="{7D5A3D82-2F8C-BE43-837E-43C6E91CF7C9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00BB31C4-4CED-0440-8E82-437CF14A7BF8}" type="pres">
      <dgm:prSet presAssocID="{7E6B3EEE-29A6-8F4F-817B-417A15C497DB}" presName="parTxOnlySpace" presStyleCnt="0"/>
      <dgm:spPr/>
    </dgm:pt>
    <dgm:pt modelId="{92685817-20B4-CB4C-A180-926F7244DB78}" type="pres">
      <dgm:prSet presAssocID="{68578D11-029C-3D4D-8871-2AE0E8F88ECF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E2AB03B5-EDC9-0647-8160-19ACB42FB088}" type="pres">
      <dgm:prSet presAssocID="{946EFE36-C34D-5549-AC3D-F1FA9B777CDD}" presName="parTxOnlySpace" presStyleCnt="0"/>
      <dgm:spPr/>
    </dgm:pt>
    <dgm:pt modelId="{53694779-1B89-9543-8BCC-000133279185}" type="pres">
      <dgm:prSet presAssocID="{4C01B0FA-F89D-EC44-9D5C-ED3F7B3449E0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3F05D0DB-E90E-F94F-8822-33EEF8FFC626}" type="pres">
      <dgm:prSet presAssocID="{821FD905-27B1-014E-B057-F374CCF75DB4}" presName="parTxOnlySpace" presStyleCnt="0"/>
      <dgm:spPr/>
    </dgm:pt>
    <dgm:pt modelId="{401A02F2-32AC-2B45-A86F-0004D03A3807}" type="pres">
      <dgm:prSet presAssocID="{15ED4885-CD45-164C-B26A-7C0EF96410D4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98F5EC58-B63D-E44D-9029-18211E908003}" type="pres">
      <dgm:prSet presAssocID="{0CADF209-ECE9-5A40-88D3-86BE72434505}" presName="parTxOnlySpace" presStyleCnt="0"/>
      <dgm:spPr/>
    </dgm:pt>
    <dgm:pt modelId="{8C4C8111-D766-CB47-86E6-A458792DA6AD}" type="pres">
      <dgm:prSet presAssocID="{52EB5219-F592-9742-87F8-4C80D6BA7D30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2AA28241-9A2D-1A4C-A94F-9D2899FBB3FE}" type="pres">
      <dgm:prSet presAssocID="{AADAC574-2A5A-4C44-AA0D-2D5A654317DE}" presName="parTxOnlySpace" presStyleCnt="0"/>
      <dgm:spPr/>
    </dgm:pt>
    <dgm:pt modelId="{73167158-87EA-9843-B0CF-06867B163AC0}" type="pres">
      <dgm:prSet presAssocID="{8370F31C-59C6-9C4E-8157-FD0EBCF0E2E9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D27EF400-A595-D34C-9C72-A705BE93BE73}" type="presOf" srcId="{8370F31C-59C6-9C4E-8157-FD0EBCF0E2E9}" destId="{73167158-87EA-9843-B0CF-06867B163AC0}" srcOrd="0" destOrd="0" presId="urn:microsoft.com/office/officeart/2005/8/layout/chevron1"/>
    <dgm:cxn modelId="{A753B00B-5BAF-E145-9021-9EABCE536E42}" type="presOf" srcId="{68578D11-029C-3D4D-8871-2AE0E8F88ECF}" destId="{92685817-20B4-CB4C-A180-926F7244DB78}" srcOrd="0" destOrd="0" presId="urn:microsoft.com/office/officeart/2005/8/layout/chevron1"/>
    <dgm:cxn modelId="{DC6BB52D-A381-504C-8642-1DEF27EA97F1}" srcId="{793D13C7-8124-7A40-A3F7-3A752F745F7F}" destId="{68578D11-029C-3D4D-8871-2AE0E8F88ECF}" srcOrd="1" destOrd="0" parTransId="{3538AFB2-28D1-B342-85A1-37B78CBF067C}" sibTransId="{946EFE36-C34D-5549-AC3D-F1FA9B777CDD}"/>
    <dgm:cxn modelId="{40927666-D70D-A94C-ABD8-0E9F47DE5B1F}" type="presOf" srcId="{7D5A3D82-2F8C-BE43-837E-43C6E91CF7C9}" destId="{5171B3CA-1BB9-4B48-92DB-8B640A39B6E6}" srcOrd="0" destOrd="0" presId="urn:microsoft.com/office/officeart/2005/8/layout/chevron1"/>
    <dgm:cxn modelId="{D4283753-97C9-5349-99C8-3DCC3DAF5D80}" srcId="{793D13C7-8124-7A40-A3F7-3A752F745F7F}" destId="{52EB5219-F592-9742-87F8-4C80D6BA7D30}" srcOrd="4" destOrd="0" parTransId="{8AA05227-C925-6647-A652-9F2B4BB176F4}" sibTransId="{AADAC574-2A5A-4C44-AA0D-2D5A654317DE}"/>
    <dgm:cxn modelId="{63FD2656-0D19-4E47-9530-8828CE223611}" srcId="{793D13C7-8124-7A40-A3F7-3A752F745F7F}" destId="{4C01B0FA-F89D-EC44-9D5C-ED3F7B3449E0}" srcOrd="2" destOrd="0" parTransId="{6A302B80-DA33-AC4D-BE94-C430CA976237}" sibTransId="{821FD905-27B1-014E-B057-F374CCF75DB4}"/>
    <dgm:cxn modelId="{9A32D789-9365-874D-A988-FA7E56BEF46B}" srcId="{793D13C7-8124-7A40-A3F7-3A752F745F7F}" destId="{15ED4885-CD45-164C-B26A-7C0EF96410D4}" srcOrd="3" destOrd="0" parTransId="{C9F7904B-6C39-4D49-98DA-9963FE5E52A0}" sibTransId="{0CADF209-ECE9-5A40-88D3-86BE72434505}"/>
    <dgm:cxn modelId="{95B7FB89-5AA1-AF44-9933-34D1F26B6739}" type="presOf" srcId="{15ED4885-CD45-164C-B26A-7C0EF96410D4}" destId="{401A02F2-32AC-2B45-A86F-0004D03A3807}" srcOrd="0" destOrd="0" presId="urn:microsoft.com/office/officeart/2005/8/layout/chevron1"/>
    <dgm:cxn modelId="{B7DAC3BF-AB42-3347-B567-BE78496E24F8}" srcId="{793D13C7-8124-7A40-A3F7-3A752F745F7F}" destId="{8370F31C-59C6-9C4E-8157-FD0EBCF0E2E9}" srcOrd="5" destOrd="0" parTransId="{AB6B7A14-E534-724B-824F-E985B4AA453E}" sibTransId="{1C70CAE4-5AE5-E34A-8E90-A66CAEDE5E17}"/>
    <dgm:cxn modelId="{5F3950D0-CED7-0948-AF4E-8A4F80027987}" type="presOf" srcId="{4C01B0FA-F89D-EC44-9D5C-ED3F7B3449E0}" destId="{53694779-1B89-9543-8BCC-000133279185}" srcOrd="0" destOrd="0" presId="urn:microsoft.com/office/officeart/2005/8/layout/chevron1"/>
    <dgm:cxn modelId="{9D635EE0-4D13-B141-8AA0-05C22D1C5810}" srcId="{793D13C7-8124-7A40-A3F7-3A752F745F7F}" destId="{7D5A3D82-2F8C-BE43-837E-43C6E91CF7C9}" srcOrd="0" destOrd="0" parTransId="{A1399A38-2340-D343-9D34-A7FF6503F683}" sibTransId="{7E6B3EEE-29A6-8F4F-817B-417A15C497DB}"/>
    <dgm:cxn modelId="{B16627F5-CA11-E14B-98F3-49D9D3002133}" type="presOf" srcId="{52EB5219-F592-9742-87F8-4C80D6BA7D30}" destId="{8C4C8111-D766-CB47-86E6-A458792DA6AD}" srcOrd="0" destOrd="0" presId="urn:microsoft.com/office/officeart/2005/8/layout/chevron1"/>
    <dgm:cxn modelId="{AB311FF7-44DC-D745-90D5-EFCBC249EFD1}" type="presOf" srcId="{793D13C7-8124-7A40-A3F7-3A752F745F7F}" destId="{4C9904E0-D222-C14A-B8EA-3BC9B27B7FBB}" srcOrd="0" destOrd="0" presId="urn:microsoft.com/office/officeart/2005/8/layout/chevron1"/>
    <dgm:cxn modelId="{01675D22-72A3-5244-8CC9-6F92F2328FAB}" type="presParOf" srcId="{4C9904E0-D222-C14A-B8EA-3BC9B27B7FBB}" destId="{5171B3CA-1BB9-4B48-92DB-8B640A39B6E6}" srcOrd="0" destOrd="0" presId="urn:microsoft.com/office/officeart/2005/8/layout/chevron1"/>
    <dgm:cxn modelId="{766C5057-A765-9D4D-B93C-7B9C25DEAF43}" type="presParOf" srcId="{4C9904E0-D222-C14A-B8EA-3BC9B27B7FBB}" destId="{00BB31C4-4CED-0440-8E82-437CF14A7BF8}" srcOrd="1" destOrd="0" presId="urn:microsoft.com/office/officeart/2005/8/layout/chevron1"/>
    <dgm:cxn modelId="{CC49BAFE-3EF6-C340-A973-BBB8B22352BE}" type="presParOf" srcId="{4C9904E0-D222-C14A-B8EA-3BC9B27B7FBB}" destId="{92685817-20B4-CB4C-A180-926F7244DB78}" srcOrd="2" destOrd="0" presId="urn:microsoft.com/office/officeart/2005/8/layout/chevron1"/>
    <dgm:cxn modelId="{01EDDC46-7FFB-0649-B87A-DCF700FD66CD}" type="presParOf" srcId="{4C9904E0-D222-C14A-B8EA-3BC9B27B7FBB}" destId="{E2AB03B5-EDC9-0647-8160-19ACB42FB088}" srcOrd="3" destOrd="0" presId="urn:microsoft.com/office/officeart/2005/8/layout/chevron1"/>
    <dgm:cxn modelId="{D1B69DA0-1A7D-1E46-9A0D-23F974DDB2F7}" type="presParOf" srcId="{4C9904E0-D222-C14A-B8EA-3BC9B27B7FBB}" destId="{53694779-1B89-9543-8BCC-000133279185}" srcOrd="4" destOrd="0" presId="urn:microsoft.com/office/officeart/2005/8/layout/chevron1"/>
    <dgm:cxn modelId="{2AC2D354-82B0-C143-A998-C7161801D49A}" type="presParOf" srcId="{4C9904E0-D222-C14A-B8EA-3BC9B27B7FBB}" destId="{3F05D0DB-E90E-F94F-8822-33EEF8FFC626}" srcOrd="5" destOrd="0" presId="urn:microsoft.com/office/officeart/2005/8/layout/chevron1"/>
    <dgm:cxn modelId="{52E51A6E-1159-3F41-9985-AEF8C56D16D5}" type="presParOf" srcId="{4C9904E0-D222-C14A-B8EA-3BC9B27B7FBB}" destId="{401A02F2-32AC-2B45-A86F-0004D03A3807}" srcOrd="6" destOrd="0" presId="urn:microsoft.com/office/officeart/2005/8/layout/chevron1"/>
    <dgm:cxn modelId="{51D6BCDE-27B9-A54D-96ED-D51118DE271F}" type="presParOf" srcId="{4C9904E0-D222-C14A-B8EA-3BC9B27B7FBB}" destId="{98F5EC58-B63D-E44D-9029-18211E908003}" srcOrd="7" destOrd="0" presId="urn:microsoft.com/office/officeart/2005/8/layout/chevron1"/>
    <dgm:cxn modelId="{29534515-6FFC-6E42-AAF3-1149CBBAEE88}" type="presParOf" srcId="{4C9904E0-D222-C14A-B8EA-3BC9B27B7FBB}" destId="{8C4C8111-D766-CB47-86E6-A458792DA6AD}" srcOrd="8" destOrd="0" presId="urn:microsoft.com/office/officeart/2005/8/layout/chevron1"/>
    <dgm:cxn modelId="{634DFCB2-66B0-1744-AC70-66B0BB908946}" type="presParOf" srcId="{4C9904E0-D222-C14A-B8EA-3BC9B27B7FBB}" destId="{2AA28241-9A2D-1A4C-A94F-9D2899FBB3FE}" srcOrd="9" destOrd="0" presId="urn:microsoft.com/office/officeart/2005/8/layout/chevron1"/>
    <dgm:cxn modelId="{2E48CAA1-DA65-924C-B34E-104FC498519C}" type="presParOf" srcId="{4C9904E0-D222-C14A-B8EA-3BC9B27B7FBB}" destId="{73167158-87EA-9843-B0CF-06867B163AC0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71B3CA-1BB9-4B48-92DB-8B640A39B6E6}">
      <dsp:nvSpPr>
        <dsp:cNvPr id="0" name=""/>
        <dsp:cNvSpPr/>
      </dsp:nvSpPr>
      <dsp:spPr>
        <a:xfrm>
          <a:off x="5654" y="247782"/>
          <a:ext cx="2103397" cy="841359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>
              <a:solidFill>
                <a:srgbClr val="002D56"/>
              </a:solidFill>
            </a:rPr>
            <a:t>Identificar afirmación general</a:t>
          </a:r>
        </a:p>
      </dsp:txBody>
      <dsp:txXfrm>
        <a:off x="426334" y="247782"/>
        <a:ext cx="1262038" cy="841359"/>
      </dsp:txXfrm>
    </dsp:sp>
    <dsp:sp modelId="{92685817-20B4-CB4C-A180-926F7244DB78}">
      <dsp:nvSpPr>
        <dsp:cNvPr id="0" name=""/>
        <dsp:cNvSpPr/>
      </dsp:nvSpPr>
      <dsp:spPr>
        <a:xfrm>
          <a:off x="1898712" y="247782"/>
          <a:ext cx="2103397" cy="841359"/>
        </a:xfrm>
        <a:prstGeom prst="chevron">
          <a:avLst/>
        </a:prstGeom>
        <a:solidFill>
          <a:schemeClr val="accent4">
            <a:hueOff val="1960178"/>
            <a:satOff val="-8155"/>
            <a:lumOff val="1922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>
              <a:solidFill>
                <a:srgbClr val="002D56"/>
              </a:solidFill>
            </a:rPr>
            <a:t>Establecer Ho e Ha</a:t>
          </a:r>
        </a:p>
      </dsp:txBody>
      <dsp:txXfrm>
        <a:off x="2319392" y="247782"/>
        <a:ext cx="1262038" cy="841359"/>
      </dsp:txXfrm>
    </dsp:sp>
    <dsp:sp modelId="{53694779-1B89-9543-8BCC-000133279185}">
      <dsp:nvSpPr>
        <dsp:cNvPr id="0" name=""/>
        <dsp:cNvSpPr/>
      </dsp:nvSpPr>
      <dsp:spPr>
        <a:xfrm>
          <a:off x="3791770" y="247782"/>
          <a:ext cx="2103397" cy="841359"/>
        </a:xfrm>
        <a:prstGeom prst="chevron">
          <a:avLst/>
        </a:prstGeom>
        <a:solidFill>
          <a:schemeClr val="accent4">
            <a:hueOff val="3920356"/>
            <a:satOff val="-16311"/>
            <a:lumOff val="3843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>
              <a:solidFill>
                <a:srgbClr val="002D56"/>
              </a:solidFill>
            </a:rPr>
            <a:t>Determinar valores críticos</a:t>
          </a:r>
        </a:p>
      </dsp:txBody>
      <dsp:txXfrm>
        <a:off x="4212450" y="247782"/>
        <a:ext cx="1262038" cy="841359"/>
      </dsp:txXfrm>
    </dsp:sp>
    <dsp:sp modelId="{401A02F2-32AC-2B45-A86F-0004D03A3807}">
      <dsp:nvSpPr>
        <dsp:cNvPr id="0" name=""/>
        <dsp:cNvSpPr/>
      </dsp:nvSpPr>
      <dsp:spPr>
        <a:xfrm>
          <a:off x="5684828" y="247782"/>
          <a:ext cx="2103397" cy="841359"/>
        </a:xfrm>
        <a:prstGeom prst="chevron">
          <a:avLst/>
        </a:prstGeom>
        <a:solidFill>
          <a:schemeClr val="accent4">
            <a:hueOff val="5880535"/>
            <a:satOff val="-24466"/>
            <a:lumOff val="5765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>
              <a:solidFill>
                <a:srgbClr val="002D56"/>
              </a:solidFill>
            </a:rPr>
            <a:t>Calcular valor de prueba</a:t>
          </a:r>
        </a:p>
      </dsp:txBody>
      <dsp:txXfrm>
        <a:off x="6105508" y="247782"/>
        <a:ext cx="1262038" cy="841359"/>
      </dsp:txXfrm>
    </dsp:sp>
    <dsp:sp modelId="{8C4C8111-D766-CB47-86E6-A458792DA6AD}">
      <dsp:nvSpPr>
        <dsp:cNvPr id="0" name=""/>
        <dsp:cNvSpPr/>
      </dsp:nvSpPr>
      <dsp:spPr>
        <a:xfrm>
          <a:off x="7577886" y="247782"/>
          <a:ext cx="2103397" cy="841359"/>
        </a:xfrm>
        <a:prstGeom prst="chevron">
          <a:avLst/>
        </a:prstGeom>
        <a:solidFill>
          <a:schemeClr val="accent4">
            <a:hueOff val="7840713"/>
            <a:satOff val="-32622"/>
            <a:lumOff val="7686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>
              <a:solidFill>
                <a:srgbClr val="002D56"/>
              </a:solidFill>
            </a:rPr>
            <a:t>Tomar decisión estadística</a:t>
          </a:r>
        </a:p>
      </dsp:txBody>
      <dsp:txXfrm>
        <a:off x="7998566" y="247782"/>
        <a:ext cx="1262038" cy="841359"/>
      </dsp:txXfrm>
    </dsp:sp>
    <dsp:sp modelId="{73167158-87EA-9843-B0CF-06867B163AC0}">
      <dsp:nvSpPr>
        <dsp:cNvPr id="0" name=""/>
        <dsp:cNvSpPr/>
      </dsp:nvSpPr>
      <dsp:spPr>
        <a:xfrm>
          <a:off x="9470944" y="247782"/>
          <a:ext cx="2103397" cy="841359"/>
        </a:xfrm>
        <a:prstGeom prst="chevron">
          <a:avLst/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>
              <a:solidFill>
                <a:srgbClr val="002D56"/>
              </a:solidFill>
            </a:rPr>
            <a:t>Concluir</a:t>
          </a:r>
        </a:p>
      </dsp:txBody>
      <dsp:txXfrm>
        <a:off x="9891624" y="247782"/>
        <a:ext cx="1262038" cy="84135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1985.87878" units="1/cm"/>
          <inkml:channelProperty channel="Y" name="resolution" value="3181.26221" units="1/cm"/>
          <inkml:channelProperty channel="F" name="resolution" value="2019.97522" units="1/in"/>
          <inkml:channelProperty channel="T" name="resolution" value="1" units="1/dev"/>
        </inkml:channelProperties>
      </inkml:inkSource>
      <inkml:timestamp xml:id="ts0" timeString="2020-04-27T15:00:46.01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28887 6978 46 0,'0'0'78'0,"0"0"-1"0,0 0 6 0,0 0-18 16,-2-6 9-16,2 6 3 0,0 0-3 0,0 0-2 16,0 0-5-16,0 0-1 0,0 0-4 0,0 0-5 15,0 0 1-15,0 0 2 0,0 0-1 0,14-2-4 16,-14 2 1-16,8-2-1 0,-8 2-4 0,17 0 3 15,-7 0-2-15,-3 0-2 0,4 0 0 0,-1 0-1 0,7 0-4 16,-3 0-4-16,3 0 0 0,-1-1-3 0,1 1-2 16,-1 0 4-16,5 0-5 0,-6 0-2 0,4-2-4 15,-2 2-4-15,-5-2 3 0,0 2 2 0,5 0-8 16,-5-1 7-16,3 1-4 0,1 0-1 0,-3-2 3 16,-4-1-1-16,1 2-2 0,-1-2-2 0,-1 3-1 15,-8 0 0-15,12 0-2 0,-3-3 0 0,-9 3-3 16,10 0-1-16,-10 0 0 0,10 0 3 0,-10 0 1 15,7-1 10-15,-7 1-4 0,0 0 2 0,8-3-5 16,-8 3-3-16,0 0 0 0,0 0-3 0,4-3 4 0,-4 3-7 16,0 0 1-16,0 0-4 0,0 0-1 0,0 0-4 15,0 0-5-15,0 0 7 0,0 0-3 0,-10-4 2 16,10 4-1-16,-9-3 3 0,1 3-3 0,0 0 0 16,-2-2-4-16,1 0 2 0,-1 2-1 0,2 0 1 0,-3-2-3 15,1 2 2-15,-3-3-11 0,-4 0 9 16,0 3 2-16,5-2-2 0,0 1 0 0,1 1 1 0,3-2-1 15,-2 2 2-15,1 0 0 0,1 0-7 0,0 0 8 16,2 0-5-16,6 0 2 0,-13-2 2 0,13 2-5 16,-7 0 3-16,7 0 2 0,-8 0-6 0,8 0 6 15,0 0-2-15,-11-2-6 0,11 2 4 0,0 0-3 16,-6 0 4-16,6 0-1 0,0 0 1 0,0 0-4 16,0 0 5-16,0 0-3 0,0 0 0 0,0 0 0 0,0 0 1 15,0 0 0-15,0 0 2 0,23-4-3 16,-16 4 6-16,1-2-3 0,9 4-2 0,0-4 3 0,-1 2-3 15,1 0 1-15,-5 0-4 0,0 0 6 0,5 0-2 16,2 0 0-16,-8 2 1 0,1-2 3 0,1 2-9 16,-3-2 5-16,0 0 3 0,-1 2-8 0,1-2 7 15,-10 0 1-15,12 2-2 0,-12-2 2 0,13 0 2 0,-13 0-9 16,8 0 5-16,-8 0-3 0,0 0 4 0,0 0-5 16,0 0 2-16,0 0-1 0,0 0 3 0,-18-11-5 15,1 9 2-15,0 0 0 0,1 0 1 0,-5 1-1 16,2 1 2-16,-2 0-1 0,2-3 2 0,3 3-3 15,1 3 1-15,1-3-1 0,3 0-3 0,1 0-2 16,2 0-3-16,2 0-1 0,-1 0-7 0,7 0-1 0,-9 1 0 16,7-1-1-16,2 0 4 0,0 0 0 0,0 0 0 15,-6 4 0-15,6-4 1 0,0 0 2 0,0 0 0 16,0 0 2-16,0 0 2 0,0 0-1 0,0 0 3 16,0 0-3-16,24-2 4 0,-24 2-3 15,10 0 5-15,-10 0 0 0,12-2 0 0,-12 2 1 0,11-1 2 16,-11 1-3-16,8-3 1 0,-8 3-3 0,0 0-12 15,8-1-11-15,-8 1-20 0,0 0-25 0,0 0-15 16,9-5-24-16,-9 5-49 0,0 0-384 0,0 0 183 16,12-2 120-16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18T01:15:31.8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1 64,'0'0'204,"-21"28"-8,21-28-8,0 0-32,0 0-24,-13 36 12,13-36-44,0 0 8,0 0-32,-10 45-16,10-45-12,0 72-44,0-39-104,-3 12-360,6 6 148,7 1 104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1E9711-9E74-4695-9A82-697D473FA027}" type="datetimeFigureOut">
              <a:rPr lang="es-ES" smtClean="0"/>
              <a:t>14/10/2020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B495FF-6FE1-4C96-8589-4003C0EB1BF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570299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/>
              <a:t>Aquí realizamos</a:t>
            </a:r>
            <a:r>
              <a:rPr lang="es-ES" baseline="0"/>
              <a:t> aclaración del tipo de muestreo ya que las fórmulas de tamaño de muestra, error estándar y pruebas de hipótesis obedecen a este tipo de muestreo. Los tipos de muestreo conglomerado, estratificado y sistemático tiene sus propias fórmulas para el cálculo de estimadores y errores estándar.</a:t>
            </a:r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3E4A8D-3363-9545-9048-02E977A386AD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76032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B495FF-6FE1-4C96-8589-4003C0EB1BF6}" type="slidenum">
              <a:rPr lang="es-ES" smtClean="0"/>
              <a:t>74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204671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/>
              <a:t>Este ejemplo es el mismo utilizado en la construcción del IC</a:t>
            </a:r>
            <a:r>
              <a:rPr lang="es-ES" baseline="0"/>
              <a:t> para diferencia de medias con varianzas desconocidas pero iguales.</a:t>
            </a:r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E78D9E-A534-8A47-8274-772196B72604}" type="slidenum">
              <a:rPr lang="es-ES" smtClean="0"/>
              <a:t>88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049134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/>
              <a:t>Intensión: mostrar que el estimador</a:t>
            </a:r>
            <a:r>
              <a:rPr lang="es-ES" baseline="0"/>
              <a:t> es una variable. Por lo cual tiene asociado un valor esperado (Valor del parámetro), una desviación estándar (Error estándar) y tiene una distribución de probabilidad asociada (se conoce como Distribución Muestral).</a:t>
            </a:r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3E4A8D-3363-9545-9048-02E977A386AD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554360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/>
              <a:t>El</a:t>
            </a:r>
            <a:r>
              <a:rPr lang="es-ES" baseline="0"/>
              <a:t> tamaño del área de la cola está definido por la probabilidad de error de equivocarse en el momento de la toma de decisión. Introducir a los tipos de error que se pueden presentar en los procedimientos de pruebas de hipótesis.</a:t>
            </a:r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3E4A8D-3363-9545-9048-02E977A386AD}" type="slidenum">
              <a:rPr lang="es-ES" smtClean="0"/>
              <a:t>14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762086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3E4A8D-3363-9545-9048-02E977A386AD}" type="slidenum">
              <a:rPr lang="es-ES" smtClean="0"/>
              <a:t>19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762086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3E4A8D-3363-9545-9048-02E977A386AD}" type="slidenum">
              <a:rPr lang="es-ES" smtClean="0"/>
              <a:t>20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762086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3E4A8D-3363-9545-9048-02E977A386AD}" type="slidenum">
              <a:rPr lang="es-ES" smtClean="0"/>
              <a:t>21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762086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/>
              <a:t>La probabilidad se obtuvo mediante la función </a:t>
            </a:r>
            <a:r>
              <a:rPr lang="es-ES" b="1">
                <a:solidFill>
                  <a:schemeClr val="accent1">
                    <a:lumMod val="75000"/>
                  </a:schemeClr>
                </a:solidFill>
              </a:rPr>
              <a:t>=</a:t>
            </a:r>
            <a:r>
              <a:rPr lang="es-ES" b="1" err="1">
                <a:solidFill>
                  <a:schemeClr val="accent1">
                    <a:lumMod val="75000"/>
                  </a:schemeClr>
                </a:solidFill>
              </a:rPr>
              <a:t>distr.T</a:t>
            </a:r>
            <a:r>
              <a:rPr lang="es-ES" b="1">
                <a:solidFill>
                  <a:schemeClr val="accent1">
                    <a:lumMod val="75000"/>
                  </a:schemeClr>
                </a:solidFill>
              </a:rPr>
              <a:t>(-10,676;24;1)</a:t>
            </a:r>
            <a:r>
              <a:rPr lang="es-ES" b="1" baseline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baseline="0"/>
              <a:t>en Excel:  </a:t>
            </a:r>
            <a:r>
              <a:rPr lang="es-ES" b="1" baseline="0"/>
              <a:t>24</a:t>
            </a:r>
            <a:r>
              <a:rPr lang="es-ES" baseline="0"/>
              <a:t> grados de libertad y el valor </a:t>
            </a:r>
            <a:r>
              <a:rPr lang="es-ES" b="1" baseline="0"/>
              <a:t>1</a:t>
            </a:r>
            <a:r>
              <a:rPr lang="es-ES" baseline="0"/>
              <a:t> para obtener el valor acumulado de probabilidad.</a:t>
            </a:r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3E4A8D-3363-9545-9048-02E977A386AD}" type="slidenum">
              <a:rPr lang="es-ES" smtClean="0"/>
              <a:t>61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532827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/>
              <a:t>La probabilidad se obtuvo mediante la función </a:t>
            </a:r>
            <a:r>
              <a:rPr lang="es-ES" b="1">
                <a:solidFill>
                  <a:schemeClr val="accent1">
                    <a:lumMod val="75000"/>
                  </a:schemeClr>
                </a:solidFill>
              </a:rPr>
              <a:t>=</a:t>
            </a:r>
            <a:r>
              <a:rPr lang="es-ES" b="1" err="1">
                <a:solidFill>
                  <a:schemeClr val="accent1">
                    <a:lumMod val="75000"/>
                  </a:schemeClr>
                </a:solidFill>
              </a:rPr>
              <a:t>distr.T</a:t>
            </a:r>
            <a:r>
              <a:rPr lang="es-ES" b="1">
                <a:solidFill>
                  <a:schemeClr val="accent1">
                    <a:lumMod val="75000"/>
                  </a:schemeClr>
                </a:solidFill>
              </a:rPr>
              <a:t>(73,242;39;1)</a:t>
            </a:r>
            <a:r>
              <a:rPr lang="es-ES" b="1" baseline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baseline="0"/>
              <a:t>en Excel:  </a:t>
            </a:r>
            <a:r>
              <a:rPr lang="es-ES" b="1" baseline="0"/>
              <a:t>39 </a:t>
            </a:r>
            <a:r>
              <a:rPr lang="es-ES" baseline="0"/>
              <a:t>grados de libertad y el valor </a:t>
            </a:r>
            <a:r>
              <a:rPr lang="es-ES" b="1" baseline="0"/>
              <a:t>1</a:t>
            </a:r>
            <a:r>
              <a:rPr lang="es-ES" baseline="0"/>
              <a:t> para obtener el valor acumulado de probabilidad.</a:t>
            </a:r>
            <a:endParaRPr lang="es-ES"/>
          </a:p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3E4A8D-3363-9545-9048-02E977A386AD}" type="slidenum">
              <a:rPr lang="es-ES" smtClean="0"/>
              <a:t>62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534641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/>
              <a:t>La probabilidad</a:t>
            </a:r>
            <a:r>
              <a:rPr lang="es-ES" baseline="0"/>
              <a:t> la saque de </a:t>
            </a:r>
            <a:r>
              <a:rPr lang="es-ES" baseline="0" err="1"/>
              <a:t>Statdisk</a:t>
            </a:r>
            <a:r>
              <a:rPr lang="es-ES" baseline="0"/>
              <a:t>, no se en Excel cómo sacarla. </a:t>
            </a:r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3E4A8D-3363-9545-9048-02E977A386AD}" type="slidenum">
              <a:rPr lang="es-ES" smtClean="0"/>
              <a:t>64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532608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971CB7-9DDE-459C-9F8E-C7C33BA4C5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49F048E-68F4-4270-BABA-8C443EE7D9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987FE32-5A6A-46DA-8C67-7406B6C7A8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19F0A-E10D-45C0-8CB6-6F70F43F877B}" type="datetimeFigureOut">
              <a:rPr lang="es-ES" smtClean="0"/>
              <a:t>14/10/2020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F392988-6BBD-429C-AB54-A5FA38DAA1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60F354E-F929-431A-AFF7-362312FCC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2D993-2173-49A0-AA8D-0D513282ACC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994569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0ED241-DDB5-4110-AE4D-C9C324AE1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3E2259C7-BCAF-417E-AC9C-13D7D43924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3322ECC-7BF6-4AD2-98E2-CE908D74DB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19F0A-E10D-45C0-8CB6-6F70F43F877B}" type="datetimeFigureOut">
              <a:rPr lang="es-ES" smtClean="0"/>
              <a:t>14/10/2020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E3B66FC-81F4-434A-A084-DAC7779A33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9544FA5-96C7-4EAD-816E-64C6A5CB9A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2D993-2173-49A0-AA8D-0D513282ACC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832577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6D842597-EE4F-459A-A66F-10AC9A6787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A654CC11-87A0-44F1-8685-2B99CEE08A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FD82F8F-6DF3-437B-A15F-D527FD7282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19F0A-E10D-45C0-8CB6-6F70F43F877B}" type="datetimeFigureOut">
              <a:rPr lang="es-ES" smtClean="0"/>
              <a:t>14/10/2020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D01BB13-A0A2-482B-BC30-29F054079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B0D0966-5868-4169-A70B-388B71C3A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2D993-2173-49A0-AA8D-0D513282ACC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810620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BD8BAB-960C-4FD7-83BD-E9ECBBAAF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FB5EEEC-9910-44ED-8CDC-81BC51BA3C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DE15438-1402-4467-A727-20C862E5E3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19F0A-E10D-45C0-8CB6-6F70F43F877B}" type="datetimeFigureOut">
              <a:rPr lang="es-ES" smtClean="0"/>
              <a:t>14/10/2020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6BD914C-D196-4BD6-9687-A74201A07A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BB82E79-98CC-4547-BCC2-E463820030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2D993-2173-49A0-AA8D-0D513282ACC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527568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57914E-0A17-42C2-A7F9-D7F2B84388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2D4F81E-CAF6-4B2A-BF6F-6AB696BBF0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98DD280-C338-4AFF-AED5-12AB9147E3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19F0A-E10D-45C0-8CB6-6F70F43F877B}" type="datetimeFigureOut">
              <a:rPr lang="es-ES" smtClean="0"/>
              <a:t>14/10/2020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8EC3B47-DBA3-4EF0-B0C2-16B78212C0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420596F-CC91-4A6E-98BE-51D809F5A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2D993-2173-49A0-AA8D-0D513282ACC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197757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E1AF86A-4CD0-4168-8DB5-36CCC5429B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CF6C4B9-3230-4BA9-97DA-7883CE86DD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F301004B-93CF-4914-915B-092ACF80DF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7B1651E5-2854-4C82-B8CB-CA2CE82721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19F0A-E10D-45C0-8CB6-6F70F43F877B}" type="datetimeFigureOut">
              <a:rPr lang="es-ES" smtClean="0"/>
              <a:t>14/10/2020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CD7F4A4-684F-4E07-89A2-452F803F4B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409A608-6396-4AF4-BCCF-0B8A5F1F1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2D993-2173-49A0-AA8D-0D513282ACC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661475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35AAAE-A4DA-4BBE-ADAD-80849F54E1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93AB70A-711C-40E4-B224-01C90833BE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89DD393A-3DD3-465E-BFC4-99D65A202A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C8C52CB8-3ECF-4272-9A24-AE51495E8F5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4059CB88-A6F8-4427-94A8-C60BD932329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0380E966-7727-4175-899B-53B34B57EA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19F0A-E10D-45C0-8CB6-6F70F43F877B}" type="datetimeFigureOut">
              <a:rPr lang="es-ES" smtClean="0"/>
              <a:t>14/10/2020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10E92257-8EC9-44A1-B960-FE85B99FB0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94F14B6B-82BA-4470-BCEC-04D33CEAA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2D993-2173-49A0-AA8D-0D513282ACC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53272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1594AC-6C6C-4F64-BCCB-4FF945A99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952B7B16-6869-4D8A-B3FB-649F23AD59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19F0A-E10D-45C0-8CB6-6F70F43F877B}" type="datetimeFigureOut">
              <a:rPr lang="es-ES" smtClean="0"/>
              <a:t>14/10/2020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9043AF96-B7AF-411A-893A-CC0F6DBF3E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D26A7F11-D4D0-42DC-844C-04464B1C9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2D993-2173-49A0-AA8D-0D513282ACC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516302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41956393-A8C1-44F2-99C2-3B9885D917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19F0A-E10D-45C0-8CB6-6F70F43F877B}" type="datetimeFigureOut">
              <a:rPr lang="es-ES" smtClean="0"/>
              <a:t>14/10/2020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BC81CF26-D6F3-492A-AB4C-CDAC0BD08B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03F8485-9E78-4F32-8C40-8310EA397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2D993-2173-49A0-AA8D-0D513282ACC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029999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68ABD3-5201-4A0C-ACA7-E2970FB2A9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B218BEA-E0B0-40AB-8BC4-6602D3E1C9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9A63B40-AB0A-4DEB-9FD7-37D7E9D2D9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A43C599-7FC4-4137-8B5E-2A149E0A66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19F0A-E10D-45C0-8CB6-6F70F43F877B}" type="datetimeFigureOut">
              <a:rPr lang="es-ES" smtClean="0"/>
              <a:t>14/10/2020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69B1AEA-7E0F-44B1-876C-CAB77D8015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31FEF1F-8ECD-4B35-86BB-88DE20AE5F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2D993-2173-49A0-AA8D-0D513282ACC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049733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223469-A3D6-42D2-AB4C-99F8DAFDCD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4059CA10-2DB0-4513-BA43-889AAB6814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17AB7F7-ECAB-4E24-81F5-0D05CFBE3F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D7723E14-B9D6-4515-B09D-491C05F108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19F0A-E10D-45C0-8CB6-6F70F43F877B}" type="datetimeFigureOut">
              <a:rPr lang="es-ES" smtClean="0"/>
              <a:t>14/10/2020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708EC81-2955-4DDB-9E58-DAD3B07FA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10EE6C3-B579-4D6D-9820-0F40B2F28F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2D993-2173-49A0-AA8D-0D513282ACC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781199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1838A4EE-87F5-485E-92BD-2D0B2489F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57C394F-5D16-43BC-ACA2-E13B1D2979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7180989-21FF-4AE8-8000-94DE9CA2EB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119F0A-E10D-45C0-8CB6-6F70F43F877B}" type="datetimeFigureOut">
              <a:rPr lang="es-ES" smtClean="0"/>
              <a:t>14/10/2020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041C784-5307-4B33-A99D-F8B2656323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FC9D0D6-45B8-4B61-A2F0-0912A10CF7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C2D993-2173-49A0-AA8D-0D513282ACC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866499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1" r:id="rId1"/>
    <p:sldLayoutId id="2147483772" r:id="rId2"/>
    <p:sldLayoutId id="2147483773" r:id="rId3"/>
    <p:sldLayoutId id="2147483774" r:id="rId4"/>
    <p:sldLayoutId id="2147483775" r:id="rId5"/>
    <p:sldLayoutId id="2147483776" r:id="rId6"/>
    <p:sldLayoutId id="2147483777" r:id="rId7"/>
    <p:sldLayoutId id="2147483778" r:id="rId8"/>
    <p:sldLayoutId id="2147483779" r:id="rId9"/>
    <p:sldLayoutId id="2147483780" r:id="rId10"/>
    <p:sldLayoutId id="214748378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0.pn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1018190" y="924232"/>
            <a:ext cx="8174971" cy="328586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6200" dirty="0"/>
              <a:t>Estadística </a:t>
            </a:r>
            <a:r>
              <a:rPr lang="es-CO" sz="6200" dirty="0"/>
              <a:t>Inferencial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018190" y="4210098"/>
            <a:ext cx="7178070" cy="863348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2100"/>
              <a:t>Tatiana Jimenez	 tjimenez@unisalle.edu.co</a:t>
            </a:r>
          </a:p>
          <a:p>
            <a:pPr algn="l">
              <a:lnSpc>
                <a:spcPct val="90000"/>
              </a:lnSpc>
            </a:pPr>
            <a:r>
              <a:rPr lang="en-US" sz="2100"/>
              <a:t>Antonino Zainea	 jzaineam@ucentral.edu.co</a:t>
            </a:r>
          </a:p>
        </p:txBody>
      </p:sp>
    </p:spTree>
    <p:extLst>
      <p:ext uri="{BB962C8B-B14F-4D97-AF65-F5344CB8AC3E}">
        <p14:creationId xmlns:p14="http://schemas.microsoft.com/office/powerpoint/2010/main" val="3840186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Prueba de hipótesis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/>
              <a:t>Una hipótesis es una afirmación que se realiza sobre el comportamiento de una  población.</a:t>
            </a:r>
          </a:p>
          <a:p>
            <a:endParaRPr lang="es-ES"/>
          </a:p>
          <a:p>
            <a:r>
              <a:rPr lang="es-ES"/>
              <a:t>Una hipótesis estadística es la afirmación traducida en términos de parámetros y valores.</a:t>
            </a:r>
          </a:p>
          <a:p>
            <a:endParaRPr lang="es-ES"/>
          </a:p>
          <a:p>
            <a:r>
              <a:rPr lang="es-ES"/>
              <a:t>Una prueba de hipótesis es un procedimiento estadístico para verificar los valores propuestos en la hipótesis estadística.</a:t>
            </a: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8241907" y="6492875"/>
            <a:ext cx="3950093" cy="36512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218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Procedimiento de prueba de hipótesis</a:t>
            </a:r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>
          <a:xfrm>
            <a:off x="8241907" y="6492875"/>
            <a:ext cx="3950093" cy="365125"/>
          </a:xfrm>
        </p:spPr>
        <p:txBody>
          <a:bodyPr/>
          <a:lstStyle/>
          <a:p>
            <a:endParaRPr lang="en-US"/>
          </a:p>
        </p:txBody>
      </p:sp>
      <p:grpSp>
        <p:nvGrpSpPr>
          <p:cNvPr id="27" name="Agrupar 26"/>
          <p:cNvGrpSpPr/>
          <p:nvPr/>
        </p:nvGrpSpPr>
        <p:grpSpPr>
          <a:xfrm>
            <a:off x="434459" y="2439888"/>
            <a:ext cx="11579997" cy="3463610"/>
            <a:chOff x="434459" y="2439888"/>
            <a:chExt cx="11579997" cy="3463610"/>
          </a:xfrm>
        </p:grpSpPr>
        <p:graphicFrame>
          <p:nvGraphicFramePr>
            <p:cNvPr id="4" name="Diagrama 3"/>
            <p:cNvGraphicFramePr/>
            <p:nvPr/>
          </p:nvGraphicFramePr>
          <p:xfrm>
            <a:off x="434459" y="2439888"/>
            <a:ext cx="11579997" cy="1336924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sp>
          <p:nvSpPr>
            <p:cNvPr id="7" name="CuadroTexto 6"/>
            <p:cNvSpPr txBox="1"/>
            <p:nvPr/>
          </p:nvSpPr>
          <p:spPr>
            <a:xfrm>
              <a:off x="467879" y="4087616"/>
              <a:ext cx="1670995" cy="95410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s-ES" sz="1400">
                  <a:solidFill>
                    <a:srgbClr val="002D56"/>
                  </a:solidFill>
                </a:rPr>
                <a:t>Se encuentra en el contexto del ejercicio o investigación</a:t>
              </a:r>
            </a:p>
          </p:txBody>
        </p:sp>
        <p:sp>
          <p:nvSpPr>
            <p:cNvPr id="8" name="CuadroTexto 7"/>
            <p:cNvSpPr txBox="1"/>
            <p:nvPr/>
          </p:nvSpPr>
          <p:spPr>
            <a:xfrm>
              <a:off x="2441664" y="4087616"/>
              <a:ext cx="1670995" cy="181588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s-ES" sz="1400">
                  <a:solidFill>
                    <a:srgbClr val="002D56"/>
                  </a:solidFill>
                </a:rPr>
                <a:t>Se construyen las dos, a partir de la afirmación general, identificando el parámetro de interés y el valor propuesto</a:t>
              </a:r>
            </a:p>
          </p:txBody>
        </p:sp>
        <p:sp>
          <p:nvSpPr>
            <p:cNvPr id="9" name="CuadroTexto 8"/>
            <p:cNvSpPr txBox="1"/>
            <p:nvPr/>
          </p:nvSpPr>
          <p:spPr>
            <a:xfrm>
              <a:off x="4348610" y="4087616"/>
              <a:ext cx="1670995" cy="116955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s-ES" sz="1400">
                  <a:solidFill>
                    <a:srgbClr val="002D56"/>
                  </a:solidFill>
                </a:rPr>
                <a:t>Se identifican los valores críticos en la distribución muestral del estimador</a:t>
              </a:r>
            </a:p>
          </p:txBody>
        </p:sp>
        <p:sp>
          <p:nvSpPr>
            <p:cNvPr id="10" name="CuadroTexto 9"/>
            <p:cNvSpPr txBox="1"/>
            <p:nvPr/>
          </p:nvSpPr>
          <p:spPr>
            <a:xfrm>
              <a:off x="6172005" y="4087616"/>
              <a:ext cx="1670995" cy="95410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s-ES" sz="1400">
                  <a:solidFill>
                    <a:srgbClr val="002D56"/>
                  </a:solidFill>
                </a:rPr>
                <a:t>Con los datos de la muestra se calcula el valor del estimador</a:t>
              </a:r>
            </a:p>
          </p:txBody>
        </p:sp>
        <p:sp>
          <p:nvSpPr>
            <p:cNvPr id="11" name="CuadroTexto 10"/>
            <p:cNvSpPr txBox="1"/>
            <p:nvPr/>
          </p:nvSpPr>
          <p:spPr>
            <a:xfrm>
              <a:off x="8078950" y="4087616"/>
              <a:ext cx="1670995" cy="160043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s-ES" sz="1400">
                  <a:solidFill>
                    <a:srgbClr val="002D56"/>
                  </a:solidFill>
                </a:rPr>
                <a:t>Se compara el valor del estimador con los valores críticos y se toma la decisión estadística</a:t>
              </a:r>
            </a:p>
          </p:txBody>
        </p:sp>
        <p:sp>
          <p:nvSpPr>
            <p:cNvPr id="12" name="CuadroTexto 11"/>
            <p:cNvSpPr txBox="1"/>
            <p:nvPr/>
          </p:nvSpPr>
          <p:spPr>
            <a:xfrm>
              <a:off x="9935765" y="4087616"/>
              <a:ext cx="1670995" cy="13849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s-ES" sz="1400">
                  <a:solidFill>
                    <a:srgbClr val="002D56"/>
                  </a:solidFill>
                </a:rPr>
                <a:t>Según la decisión estadística se concluye sobre la afirmación general</a:t>
              </a:r>
            </a:p>
          </p:txBody>
        </p:sp>
        <p:cxnSp>
          <p:nvCxnSpPr>
            <p:cNvPr id="14" name="Conector recto 13"/>
            <p:cNvCxnSpPr>
              <a:stCxn id="7" idx="0"/>
            </p:cNvCxnSpPr>
            <p:nvPr/>
          </p:nvCxnSpPr>
          <p:spPr>
            <a:xfrm flipH="1" flipV="1">
              <a:off x="1286666" y="3542847"/>
              <a:ext cx="16711" cy="54476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Conector recto 15"/>
            <p:cNvCxnSpPr>
              <a:stCxn id="8" idx="0"/>
            </p:cNvCxnSpPr>
            <p:nvPr/>
          </p:nvCxnSpPr>
          <p:spPr>
            <a:xfrm flipH="1" flipV="1">
              <a:off x="3258441" y="3526136"/>
              <a:ext cx="18721" cy="56148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Conector recto 17"/>
            <p:cNvCxnSpPr>
              <a:stCxn id="9" idx="0"/>
            </p:cNvCxnSpPr>
            <p:nvPr/>
          </p:nvCxnSpPr>
          <p:spPr>
            <a:xfrm flipH="1" flipV="1">
              <a:off x="5180086" y="3526136"/>
              <a:ext cx="4022" cy="56148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Conector recto 20"/>
            <p:cNvCxnSpPr>
              <a:stCxn id="10" idx="0"/>
            </p:cNvCxnSpPr>
            <p:nvPr/>
          </p:nvCxnSpPr>
          <p:spPr>
            <a:xfrm flipH="1" flipV="1">
              <a:off x="7001471" y="3542847"/>
              <a:ext cx="6032" cy="54476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Conector recto 23"/>
            <p:cNvCxnSpPr>
              <a:stCxn id="11" idx="0"/>
            </p:cNvCxnSpPr>
            <p:nvPr/>
          </p:nvCxnSpPr>
          <p:spPr>
            <a:xfrm flipV="1">
              <a:off x="8914448" y="3526136"/>
              <a:ext cx="8667" cy="56148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Conector recto 25"/>
            <p:cNvCxnSpPr>
              <a:stCxn id="12" idx="0"/>
            </p:cNvCxnSpPr>
            <p:nvPr/>
          </p:nvCxnSpPr>
          <p:spPr>
            <a:xfrm flipV="1">
              <a:off x="10771263" y="3526136"/>
              <a:ext cx="6657" cy="56148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78956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Hipótesis nula e hipótesis alterna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/>
              <a:t>Hipótesis nula: Representa las expresiones de: igualdad (=), mayor o igual (≥) y menor o igual (≤), entre el parámetro y el valor específico.</a:t>
            </a:r>
          </a:p>
          <a:p>
            <a:r>
              <a:rPr lang="es-ES"/>
              <a:t>Hipótesis alterna: Representa las expresiones de: diferente a (≠), mayor (&gt;) y menor (&lt;), entre el parámetro y el valor específico.</a:t>
            </a: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8241907" y="6492875"/>
            <a:ext cx="3950093" cy="36512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149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98012" y="184149"/>
            <a:ext cx="10515600" cy="1325563"/>
          </a:xfrm>
        </p:spPr>
        <p:txBody>
          <a:bodyPr/>
          <a:lstStyle/>
          <a:p>
            <a:r>
              <a:rPr lang="es-ES" dirty="0"/>
              <a:t>Ejemplos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s-ES_tradnl" dirty="0"/>
              <a:t>La edad media de los estudiantes en la universidad es de 21 años</a:t>
            </a:r>
            <a:endParaRPr lang="es-CO" sz="2400" dirty="0"/>
          </a:p>
          <a:p>
            <a:pPr lvl="1"/>
            <a:r>
              <a:rPr lang="es-ES_tradnl" dirty="0"/>
              <a:t>La velocidad media de los autos en carretera es a lo sumo 80Km por hora</a:t>
            </a:r>
            <a:endParaRPr lang="es-CO" sz="2400" dirty="0"/>
          </a:p>
          <a:p>
            <a:pPr lvl="1"/>
            <a:r>
              <a:rPr lang="es-ES_tradnl" dirty="0"/>
              <a:t>La edad media de los vicepresidentes corporativos no es inferior a 49 años</a:t>
            </a:r>
            <a:endParaRPr lang="es-CO" sz="2400" dirty="0"/>
          </a:p>
          <a:p>
            <a:pPr lvl="1"/>
            <a:r>
              <a:rPr lang="es-ES_tradnl" dirty="0"/>
              <a:t>El pesos promedio de los jugadores del equipo de fútbol de este año es diferente al peso promedio de los jugadores del año pasado , el cual fue de 210 libras.</a:t>
            </a:r>
            <a:endParaRPr lang="es-CO" sz="2400" dirty="0"/>
          </a:p>
          <a:p>
            <a:pPr lvl="1"/>
            <a:r>
              <a:rPr lang="es-ES_tradnl" dirty="0"/>
              <a:t>Más del 90% de las personas sin hogar son adictas al alcohol o a sustancias tóxicas</a:t>
            </a:r>
            <a:endParaRPr lang="es-CO" sz="2400" dirty="0"/>
          </a:p>
          <a:p>
            <a:pPr lvl="1"/>
            <a:r>
              <a:rPr lang="es-ES_tradnl" dirty="0"/>
              <a:t>El promedio de estudiantes hombres supera a 3.4</a:t>
            </a:r>
            <a:endParaRPr lang="es-CO" sz="2400" dirty="0"/>
          </a:p>
          <a:p>
            <a:pPr lvl="1"/>
            <a:r>
              <a:rPr lang="es-ES_tradnl" dirty="0"/>
              <a:t>No más del 80% de los presos en la cárcel distrital son arrestados por cargos relacionados con drogas</a:t>
            </a:r>
            <a:endParaRPr lang="es-CO" sz="2400" dirty="0"/>
          </a:p>
        </p:txBody>
      </p:sp>
      <p:sp>
        <p:nvSpPr>
          <p:cNvPr id="7" name="Marcador de pie de página 6"/>
          <p:cNvSpPr>
            <a:spLocks noGrp="1"/>
          </p:cNvSpPr>
          <p:nvPr>
            <p:ph type="ftr" sz="quarter" idx="11"/>
          </p:nvPr>
        </p:nvSpPr>
        <p:spPr>
          <a:xfrm>
            <a:off x="8241907" y="6492875"/>
            <a:ext cx="3950093" cy="365125"/>
          </a:xfrm>
        </p:spPr>
        <p:txBody>
          <a:bodyPr/>
          <a:lstStyle/>
          <a:p>
            <a:endParaRPr lang="en-US"/>
          </a:p>
        </p:txBody>
      </p:sp>
      <p:grpSp>
        <p:nvGrpSpPr>
          <p:cNvPr id="4" name="Agrupar 3"/>
          <p:cNvGrpSpPr/>
          <p:nvPr/>
        </p:nvGrpSpPr>
        <p:grpSpPr>
          <a:xfrm>
            <a:off x="9439696" y="536616"/>
            <a:ext cx="2313737" cy="973096"/>
            <a:chOff x="1529382" y="-100620"/>
            <a:chExt cx="2313737" cy="973096"/>
          </a:xfr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</p:grpSpPr>
        <p:sp>
          <p:nvSpPr>
            <p:cNvPr id="5" name="Cheurón 4"/>
            <p:cNvSpPr/>
            <p:nvPr/>
          </p:nvSpPr>
          <p:spPr>
            <a:xfrm>
              <a:off x="1529382" y="-100620"/>
              <a:ext cx="2103397" cy="841359"/>
            </a:xfrm>
            <a:prstGeom prst="chevron">
              <a:avLst/>
            </a:prstGeom>
            <a:sp3d contourW="19050" prstMaterial="metal">
              <a:bevelT w="88900" h="203200"/>
              <a:bevelB w="165100" h="2540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-332031"/>
                <a:satOff val="-268"/>
                <a:lumOff val="549"/>
                <a:alphaOff val="0"/>
              </a:schemeClr>
            </a:fillRef>
            <a:effectRef idx="2">
              <a:schemeClr val="accent4">
                <a:hueOff val="-332031"/>
                <a:satOff val="-268"/>
                <a:lumOff val="549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" name="Cheurón 4"/>
            <p:cNvSpPr/>
            <p:nvPr/>
          </p:nvSpPr>
          <p:spPr>
            <a:xfrm>
              <a:off x="2581081" y="31117"/>
              <a:ext cx="1262038" cy="841359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009" tIns="22670" rIns="22670" bIns="22670" numCol="1" spcCol="1270" anchor="ctr" anchorCtr="0">
              <a:noAutofit/>
            </a:bodyPr>
            <a:lstStyle/>
            <a:p>
              <a:pPr lvl="0" algn="ctr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ES" sz="1700" kern="1200" dirty="0">
                  <a:solidFill>
                    <a:srgbClr val="002D56"/>
                  </a:solidFill>
                </a:rPr>
                <a:t>Establecer Ho e Ha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19046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Tipo de prueba de hipótesis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02002" y="2489672"/>
            <a:ext cx="10554574" cy="3636511"/>
          </a:xfrm>
        </p:spPr>
        <p:txBody>
          <a:bodyPr>
            <a:normAutofit fontScale="92500" lnSpcReduction="20000"/>
          </a:bodyPr>
          <a:lstStyle/>
          <a:p>
            <a:r>
              <a:rPr lang="es-ES"/>
              <a:t>Dependiendo de la HIPÓTESIS ALTERNA, se definen tres tipos de pruebas de hipótesis:</a:t>
            </a:r>
          </a:p>
          <a:p>
            <a:endParaRPr lang="es-ES"/>
          </a:p>
          <a:p>
            <a:pPr lvl="1"/>
            <a:r>
              <a:rPr lang="es-ES"/>
              <a:t>Si la hipótesis alterna está definida con “&lt;“, entonces se tiene una prueba de hipótesis denominada PRUEBA DE COLA IZQUIERDA</a:t>
            </a:r>
          </a:p>
          <a:p>
            <a:pPr lvl="1"/>
            <a:endParaRPr lang="es-ES"/>
          </a:p>
          <a:p>
            <a:pPr lvl="1"/>
            <a:r>
              <a:rPr lang="es-ES"/>
              <a:t>Si la hipótesis alterna está definida con “≠“, entonces se tiene una prueba de hipótesis denominada PRUEBA DE DOS COLAS</a:t>
            </a:r>
          </a:p>
          <a:p>
            <a:pPr lvl="1"/>
            <a:endParaRPr lang="es-ES"/>
          </a:p>
          <a:p>
            <a:pPr lvl="1"/>
            <a:r>
              <a:rPr lang="es-ES"/>
              <a:t>Si la hipótesis alterna está definida con “&gt;“, entonces se tiene una prueba de hipótesis denominada PRUEBA DE COLA DERECHA</a:t>
            </a:r>
          </a:p>
        </p:txBody>
      </p:sp>
      <p:sp>
        <p:nvSpPr>
          <p:cNvPr id="7" name="Marcador de pie de página 6"/>
          <p:cNvSpPr>
            <a:spLocks noGrp="1"/>
          </p:cNvSpPr>
          <p:nvPr>
            <p:ph type="ftr" sz="quarter" idx="11"/>
          </p:nvPr>
        </p:nvSpPr>
        <p:spPr>
          <a:xfrm>
            <a:off x="8241907" y="6492875"/>
            <a:ext cx="3950093" cy="365125"/>
          </a:xfrm>
        </p:spPr>
        <p:txBody>
          <a:bodyPr/>
          <a:lstStyle/>
          <a:p>
            <a:endParaRPr lang="en-US"/>
          </a:p>
        </p:txBody>
      </p:sp>
      <p:grpSp>
        <p:nvGrpSpPr>
          <p:cNvPr id="4" name="Agrupar 3"/>
          <p:cNvGrpSpPr/>
          <p:nvPr/>
        </p:nvGrpSpPr>
        <p:grpSpPr>
          <a:xfrm>
            <a:off x="415644" y="1437435"/>
            <a:ext cx="2103397" cy="841359"/>
            <a:chOff x="1898712" y="247782"/>
            <a:chExt cx="2103397" cy="841359"/>
          </a:xfr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</p:grpSpPr>
        <p:sp>
          <p:nvSpPr>
            <p:cNvPr id="5" name="Cheurón 4"/>
            <p:cNvSpPr/>
            <p:nvPr/>
          </p:nvSpPr>
          <p:spPr>
            <a:xfrm>
              <a:off x="1898712" y="247782"/>
              <a:ext cx="2103397" cy="841359"/>
            </a:xfrm>
            <a:prstGeom prst="chevron">
              <a:avLst/>
            </a:prstGeom>
            <a:sp3d contourW="19050" prstMaterial="metal">
              <a:bevelT w="88900" h="203200"/>
              <a:bevelB w="165100" h="2540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-332031"/>
                <a:satOff val="-268"/>
                <a:lumOff val="549"/>
                <a:alphaOff val="0"/>
              </a:schemeClr>
            </a:fillRef>
            <a:effectRef idx="2">
              <a:schemeClr val="accent4">
                <a:hueOff val="-332031"/>
                <a:satOff val="-268"/>
                <a:lumOff val="549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" name="Cheurón 4"/>
            <p:cNvSpPr/>
            <p:nvPr/>
          </p:nvSpPr>
          <p:spPr>
            <a:xfrm>
              <a:off x="2319392" y="247782"/>
              <a:ext cx="1262038" cy="841359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009" tIns="22670" rIns="22670" bIns="22670" numCol="1" spcCol="1270" anchor="ctr" anchorCtr="0">
              <a:noAutofit/>
            </a:bodyPr>
            <a:lstStyle/>
            <a:p>
              <a:pPr lvl="0" algn="ctr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ES" sz="1400" kern="1200">
                  <a:solidFill>
                    <a:srgbClr val="002D56"/>
                  </a:solidFill>
                </a:rPr>
                <a:t>Para establecer valores críticos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96484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Tipos de error en pruebas de hipótesis</a:t>
            </a:r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>
          <a:xfrm>
            <a:off x="8241907" y="6492875"/>
            <a:ext cx="3950093" cy="365125"/>
          </a:xfrm>
        </p:spPr>
        <p:txBody>
          <a:bodyPr/>
          <a:lstStyle/>
          <a:p>
            <a:endParaRPr lang="en-US"/>
          </a:p>
        </p:txBody>
      </p:sp>
      <p:graphicFrame>
        <p:nvGraphicFramePr>
          <p:cNvPr id="4" name="Tabla 3"/>
          <p:cNvGraphicFramePr>
            <a:graphicFrameLocks noGrp="1"/>
          </p:cNvGraphicFramePr>
          <p:nvPr/>
        </p:nvGraphicFramePr>
        <p:xfrm>
          <a:off x="1965160" y="2741763"/>
          <a:ext cx="8127999" cy="1691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 rowSpan="2">
                  <a:txBody>
                    <a:bodyPr/>
                    <a:lstStyle/>
                    <a:p>
                      <a:r>
                        <a:rPr lang="es-ES">
                          <a:solidFill>
                            <a:srgbClr val="002D56"/>
                          </a:solidFill>
                        </a:rPr>
                        <a:t>La afirmación en la población es: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s-ES">
                          <a:solidFill>
                            <a:srgbClr val="002D56"/>
                          </a:solidFill>
                        </a:rPr>
                        <a:t>Decisión Estadística </a:t>
                      </a:r>
                    </a:p>
                    <a:p>
                      <a:pPr algn="ctr"/>
                      <a:r>
                        <a:rPr lang="es-ES" sz="1400" b="0">
                          <a:solidFill>
                            <a:srgbClr val="002D56"/>
                          </a:solidFill>
                        </a:rPr>
                        <a:t>(se toma sobre Ho)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>
                          <a:solidFill>
                            <a:srgbClr val="002D56"/>
                          </a:solidFill>
                        </a:rPr>
                        <a:t>Rechazar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>
                          <a:solidFill>
                            <a:srgbClr val="002D56"/>
                          </a:solidFill>
                        </a:rPr>
                        <a:t>No rechazar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>
                          <a:solidFill>
                            <a:srgbClr val="002D56"/>
                          </a:solidFill>
                        </a:rPr>
                        <a:t>Verdadera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>
                          <a:solidFill>
                            <a:srgbClr val="002D56"/>
                          </a:solidFill>
                        </a:rPr>
                        <a:t>Error tipo I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>
                          <a:solidFill>
                            <a:srgbClr val="002D56"/>
                          </a:solidFill>
                        </a:rPr>
                        <a:t>No hay error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>
                          <a:solidFill>
                            <a:srgbClr val="002D56"/>
                          </a:solidFill>
                        </a:rPr>
                        <a:t>Falsa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>
                          <a:solidFill>
                            <a:srgbClr val="002D56"/>
                          </a:solidFill>
                        </a:rPr>
                        <a:t>No hay error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>
                          <a:solidFill>
                            <a:srgbClr val="002D56"/>
                          </a:solidFill>
                        </a:rPr>
                        <a:t>Error tipo II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CuadroTexto 4"/>
          <p:cNvSpPr txBox="1"/>
          <p:nvPr/>
        </p:nvSpPr>
        <p:spPr>
          <a:xfrm>
            <a:off x="2055324" y="5197290"/>
            <a:ext cx="8099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>
                <a:solidFill>
                  <a:srgbClr val="002D56"/>
                </a:solidFill>
              </a:rPr>
              <a:t>El </a:t>
            </a:r>
            <a:r>
              <a:rPr lang="es-ES" b="1" u="sng">
                <a:solidFill>
                  <a:srgbClr val="002D56"/>
                </a:solidFill>
              </a:rPr>
              <a:t>nivel de significancia </a:t>
            </a:r>
            <a:r>
              <a:rPr lang="es-ES">
                <a:solidFill>
                  <a:srgbClr val="002D56"/>
                </a:solidFill>
              </a:rPr>
              <a:t>(</a:t>
            </a:r>
            <a:r>
              <a:rPr lang="es-ES">
                <a:solidFill>
                  <a:srgbClr val="002D56"/>
                </a:solidFill>
                <a:latin typeface="Symbol" charset="2"/>
                <a:cs typeface="Symbol" charset="2"/>
              </a:rPr>
              <a:t>a</a:t>
            </a:r>
            <a:r>
              <a:rPr lang="es-ES">
                <a:solidFill>
                  <a:srgbClr val="002D56"/>
                </a:solidFill>
              </a:rPr>
              <a:t>) es la probabilidad de cometer el error tipo I</a:t>
            </a:r>
          </a:p>
        </p:txBody>
      </p:sp>
    </p:spTree>
    <p:extLst>
      <p:ext uri="{BB962C8B-B14F-4D97-AF65-F5344CB8AC3E}">
        <p14:creationId xmlns:p14="http://schemas.microsoft.com/office/powerpoint/2010/main" val="1721238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37835" y="497322"/>
            <a:ext cx="10229010" cy="970450"/>
          </a:xfrm>
        </p:spPr>
        <p:txBody>
          <a:bodyPr>
            <a:normAutofit fontScale="90000"/>
          </a:bodyPr>
          <a:lstStyle/>
          <a:p>
            <a:r>
              <a:rPr lang="es-ES" sz="3600"/>
              <a:t>Tipos de error en pruebas de hipótesis</a:t>
            </a:r>
            <a:br>
              <a:rPr lang="es-ES" sz="3600"/>
            </a:br>
            <a:r>
              <a:rPr lang="es-ES" sz="3000"/>
              <a:t>(Ejemplo)</a:t>
            </a: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8241907" y="6375593"/>
            <a:ext cx="3950093" cy="365125"/>
          </a:xfrm>
        </p:spPr>
        <p:txBody>
          <a:bodyPr/>
          <a:lstStyle/>
          <a:p>
            <a:endParaRPr lang="en-US"/>
          </a:p>
        </p:txBody>
      </p:sp>
      <p:graphicFrame>
        <p:nvGraphicFramePr>
          <p:cNvPr id="4" name="Tabla 3"/>
          <p:cNvGraphicFramePr>
            <a:graphicFrameLocks noGrp="1"/>
          </p:cNvGraphicFramePr>
          <p:nvPr/>
        </p:nvGraphicFramePr>
        <p:xfrm>
          <a:off x="7796934" y="4207493"/>
          <a:ext cx="4083843" cy="14288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12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612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6128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2993">
                <a:tc rowSpan="2">
                  <a:txBody>
                    <a:bodyPr/>
                    <a:lstStyle/>
                    <a:p>
                      <a:r>
                        <a:rPr lang="es-ES" sz="1200">
                          <a:solidFill>
                            <a:srgbClr val="002D56"/>
                          </a:solidFill>
                        </a:rPr>
                        <a:t>El acusado es: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s-ES" sz="1200">
                          <a:solidFill>
                            <a:srgbClr val="002D56"/>
                          </a:solidFill>
                        </a:rPr>
                        <a:t>El jurado decidió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0864"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>
                          <a:solidFill>
                            <a:srgbClr val="002D56"/>
                          </a:solidFill>
                        </a:rPr>
                        <a:t>Encarcelar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>
                          <a:solidFill>
                            <a:srgbClr val="002D56"/>
                          </a:solidFill>
                        </a:rPr>
                        <a:t>Exonerar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0864">
                <a:tc>
                  <a:txBody>
                    <a:bodyPr/>
                    <a:lstStyle/>
                    <a:p>
                      <a:r>
                        <a:rPr lang="es-ES" sz="1200">
                          <a:solidFill>
                            <a:srgbClr val="002D56"/>
                          </a:solidFill>
                        </a:rPr>
                        <a:t>Inocente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0864">
                <a:tc>
                  <a:txBody>
                    <a:bodyPr/>
                    <a:lstStyle/>
                    <a:p>
                      <a:r>
                        <a:rPr lang="es-ES" sz="1200">
                          <a:solidFill>
                            <a:srgbClr val="002D56"/>
                          </a:solidFill>
                        </a:rPr>
                        <a:t>Culpable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CuadroTexto 2"/>
          <p:cNvSpPr txBox="1"/>
          <p:nvPr/>
        </p:nvSpPr>
        <p:spPr>
          <a:xfrm>
            <a:off x="1386926" y="2423174"/>
            <a:ext cx="9928519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>
                <a:solidFill>
                  <a:srgbClr val="002D56"/>
                </a:solidFill>
              </a:rPr>
              <a:t>En el sistema legal, al acusado se le considera inocente hasta que se demuestre que es culpable.</a:t>
            </a:r>
          </a:p>
          <a:p>
            <a:endParaRPr lang="es-ES" sz="1600">
              <a:solidFill>
                <a:srgbClr val="002D56"/>
              </a:solidFill>
            </a:endParaRPr>
          </a:p>
          <a:p>
            <a:r>
              <a:rPr lang="es-ES" sz="1600">
                <a:solidFill>
                  <a:srgbClr val="002D56"/>
                </a:solidFill>
              </a:rPr>
              <a:t>En este caso </a:t>
            </a:r>
          </a:p>
          <a:p>
            <a:endParaRPr lang="es-ES" sz="1600">
              <a:solidFill>
                <a:srgbClr val="002D56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s-ES" sz="1600">
                <a:solidFill>
                  <a:srgbClr val="002D56"/>
                </a:solidFill>
              </a:rPr>
              <a:t>Hipótesis nula </a:t>
            </a:r>
            <a:r>
              <a:rPr lang="es-ES" sz="1600">
                <a:solidFill>
                  <a:srgbClr val="002D56"/>
                </a:solidFill>
                <a:sym typeface="Wingdings"/>
              </a:rPr>
              <a:t></a:t>
            </a:r>
            <a:r>
              <a:rPr lang="es-ES" sz="1600">
                <a:solidFill>
                  <a:srgbClr val="002D56"/>
                </a:solidFill>
              </a:rPr>
              <a:t> “el acusado es inocente”</a:t>
            </a:r>
          </a:p>
          <a:p>
            <a:pPr marL="285750" indent="-285750">
              <a:buFont typeface="Arial"/>
              <a:buChar char="•"/>
            </a:pPr>
            <a:r>
              <a:rPr lang="es-ES" sz="1600">
                <a:solidFill>
                  <a:srgbClr val="002D56"/>
                </a:solidFill>
              </a:rPr>
              <a:t>Hipótesis alterna </a:t>
            </a:r>
            <a:r>
              <a:rPr lang="es-ES" sz="1600">
                <a:solidFill>
                  <a:srgbClr val="002D56"/>
                </a:solidFill>
                <a:sym typeface="Wingdings"/>
              </a:rPr>
              <a:t> “el acusado es culpable”</a:t>
            </a:r>
          </a:p>
          <a:p>
            <a:endParaRPr lang="es-ES" sz="1600">
              <a:solidFill>
                <a:srgbClr val="002D56"/>
              </a:solidFill>
              <a:sym typeface="Wingdings"/>
            </a:endParaRPr>
          </a:p>
          <a:p>
            <a:r>
              <a:rPr lang="es-ES" sz="1600">
                <a:solidFill>
                  <a:srgbClr val="002D56"/>
                </a:solidFill>
                <a:sym typeface="Wingdings"/>
              </a:rPr>
              <a:t>Un jurado tiene dos posibles decisiones: </a:t>
            </a:r>
          </a:p>
          <a:p>
            <a:endParaRPr lang="es-ES" sz="1600">
              <a:solidFill>
                <a:srgbClr val="002D56"/>
              </a:solidFill>
              <a:sym typeface="Wingdings"/>
            </a:endParaRPr>
          </a:p>
          <a:p>
            <a:pPr marL="285750" indent="-285750">
              <a:buFont typeface="Arial"/>
              <a:buChar char="•"/>
            </a:pPr>
            <a:r>
              <a:rPr lang="es-ES" sz="1600">
                <a:solidFill>
                  <a:srgbClr val="002D56"/>
                </a:solidFill>
                <a:sym typeface="Wingdings"/>
              </a:rPr>
              <a:t>Encarcelar al acusado (Declararlo culpable)</a:t>
            </a:r>
          </a:p>
          <a:p>
            <a:pPr marL="285750" indent="-285750">
              <a:buFont typeface="Arial"/>
              <a:buChar char="•"/>
            </a:pPr>
            <a:r>
              <a:rPr lang="es-ES" sz="1600">
                <a:solidFill>
                  <a:srgbClr val="002D56"/>
                </a:solidFill>
                <a:sym typeface="Wingdings"/>
              </a:rPr>
              <a:t>Exonerarlo (Declararlo inocente)</a:t>
            </a:r>
          </a:p>
          <a:p>
            <a:pPr marL="285750" indent="-285750">
              <a:buFont typeface="Arial"/>
              <a:buChar char="•"/>
            </a:pPr>
            <a:endParaRPr lang="es-ES" sz="1600">
              <a:solidFill>
                <a:srgbClr val="002D56"/>
              </a:solidFill>
              <a:sym typeface="Wingdings"/>
            </a:endParaRPr>
          </a:p>
          <a:p>
            <a:endParaRPr lang="es-ES" sz="1600">
              <a:solidFill>
                <a:srgbClr val="002D56"/>
              </a:solidFill>
              <a:sym typeface="Wingdings"/>
            </a:endParaRPr>
          </a:p>
          <a:p>
            <a:r>
              <a:rPr lang="es-ES" sz="1600">
                <a:solidFill>
                  <a:srgbClr val="002D56"/>
                </a:solidFill>
              </a:rPr>
              <a:t>¿Cuál es el error Tipo I en este caso?</a:t>
            </a:r>
          </a:p>
          <a:p>
            <a:r>
              <a:rPr lang="es-ES" sz="1600">
                <a:solidFill>
                  <a:srgbClr val="002D56"/>
                </a:solidFill>
              </a:rPr>
              <a:t>¿Cuál es el error Tipo II en este caso?</a:t>
            </a:r>
          </a:p>
        </p:txBody>
      </p:sp>
    </p:spTree>
    <p:extLst>
      <p:ext uri="{BB962C8B-B14F-4D97-AF65-F5344CB8AC3E}">
        <p14:creationId xmlns:p14="http://schemas.microsoft.com/office/powerpoint/2010/main" val="1832181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09681" y="325836"/>
            <a:ext cx="8596668" cy="1320800"/>
          </a:xfrm>
        </p:spPr>
        <p:txBody>
          <a:bodyPr/>
          <a:lstStyle/>
          <a:p>
            <a:r>
              <a:rPr lang="es-ES" dirty="0"/>
              <a:t>Valores de prueba</a:t>
            </a:r>
            <a:br>
              <a:rPr lang="es-ES" dirty="0"/>
            </a:br>
            <a:r>
              <a:rPr lang="es-ES" dirty="0"/>
              <a:t>para comprobación de hipótesis</a:t>
            </a: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8241907" y="6492875"/>
            <a:ext cx="3950093" cy="365125"/>
          </a:xfrm>
        </p:spPr>
        <p:txBody>
          <a:bodyPr/>
          <a:lstStyle/>
          <a:p>
            <a:endParaRPr lang="en-US"/>
          </a:p>
        </p:txBody>
      </p:sp>
      <p:grpSp>
        <p:nvGrpSpPr>
          <p:cNvPr id="5" name="Agrupar 4"/>
          <p:cNvGrpSpPr/>
          <p:nvPr/>
        </p:nvGrpSpPr>
        <p:grpSpPr>
          <a:xfrm>
            <a:off x="263406" y="1737917"/>
            <a:ext cx="2103397" cy="841359"/>
            <a:chOff x="5684828" y="247782"/>
            <a:chExt cx="2103397" cy="841359"/>
          </a:xfr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</p:grpSpPr>
        <p:sp>
          <p:nvSpPr>
            <p:cNvPr id="6" name="Cheurón 5"/>
            <p:cNvSpPr/>
            <p:nvPr/>
          </p:nvSpPr>
          <p:spPr>
            <a:xfrm>
              <a:off x="5684828" y="247782"/>
              <a:ext cx="2103397" cy="841359"/>
            </a:xfrm>
            <a:prstGeom prst="chevron">
              <a:avLst/>
            </a:prstGeom>
            <a:sp3d contourW="19050" prstMaterial="metal">
              <a:bevelT w="88900" h="203200"/>
              <a:bevelB w="165100" h="2540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-996094"/>
                <a:satOff val="-804"/>
                <a:lumOff val="1648"/>
                <a:alphaOff val="0"/>
              </a:schemeClr>
            </a:fillRef>
            <a:effectRef idx="2">
              <a:schemeClr val="accent4">
                <a:hueOff val="-996094"/>
                <a:satOff val="-804"/>
                <a:lumOff val="1648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Cheurón 4"/>
            <p:cNvSpPr/>
            <p:nvPr/>
          </p:nvSpPr>
          <p:spPr>
            <a:xfrm>
              <a:off x="6105508" y="247782"/>
              <a:ext cx="1262038" cy="841359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009" tIns="22670" rIns="22670" bIns="22670" numCol="1" spcCol="1270" anchor="ctr" anchorCtr="0">
              <a:noAutofit/>
            </a:bodyPr>
            <a:lstStyle/>
            <a:p>
              <a:pPr lvl="0" algn="ctr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ES" sz="1700" kern="1200" dirty="0">
                  <a:solidFill>
                    <a:srgbClr val="002D56"/>
                  </a:solidFill>
                </a:rPr>
                <a:t>Calcular valor de prueba</a:t>
              </a:r>
            </a:p>
          </p:txBody>
        </p:sp>
      </p:grp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r="8225" b="4404"/>
          <a:stretch/>
        </p:blipFill>
        <p:spPr>
          <a:xfrm>
            <a:off x="155122" y="2670558"/>
            <a:ext cx="11729346" cy="4004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55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Resumen de Valores críticos</a:t>
            </a:r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>
          <a:xfrm>
            <a:off x="8241907" y="6492875"/>
            <a:ext cx="3950093" cy="365125"/>
          </a:xfrm>
        </p:spPr>
        <p:txBody>
          <a:bodyPr/>
          <a:lstStyle/>
          <a:p>
            <a:endParaRPr lang="en-US"/>
          </a:p>
        </p:txBody>
      </p:sp>
      <p:graphicFrame>
        <p:nvGraphicFramePr>
          <p:cNvPr id="4" name="Tabla 3"/>
          <p:cNvGraphicFramePr>
            <a:graphicFrameLocks noGrp="1"/>
          </p:cNvGraphicFramePr>
          <p:nvPr/>
        </p:nvGraphicFramePr>
        <p:xfrm>
          <a:off x="2189004" y="2406453"/>
          <a:ext cx="8371685" cy="3801298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1804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224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224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2216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10787">
                <a:tc>
                  <a:txBody>
                    <a:bodyPr/>
                    <a:lstStyle/>
                    <a:p>
                      <a:pPr algn="ctr"/>
                      <a:r>
                        <a:rPr lang="es-ES">
                          <a:solidFill>
                            <a:srgbClr val="002D56"/>
                          </a:solidFill>
                        </a:rPr>
                        <a:t>Distribución</a:t>
                      </a:r>
                      <a:endParaRPr lang="es-ES">
                        <a:solidFill>
                          <a:srgbClr val="002D56"/>
                        </a:solidFill>
                        <a:latin typeface="Helvetica Neue"/>
                        <a:cs typeface="Helvetica Neue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>
                          <a:solidFill>
                            <a:srgbClr val="002D56"/>
                          </a:solidFill>
                        </a:rPr>
                        <a:t>Ha</a:t>
                      </a:r>
                      <a:r>
                        <a:rPr lang="es-ES" baseline="0">
                          <a:solidFill>
                            <a:srgbClr val="002D56"/>
                          </a:solidFill>
                        </a:rPr>
                        <a:t> cola izquierda</a:t>
                      </a:r>
                      <a:endParaRPr lang="es-ES">
                        <a:solidFill>
                          <a:srgbClr val="002D56"/>
                        </a:solidFill>
                        <a:latin typeface="Helvetica Neue"/>
                        <a:cs typeface="Helvetica Neue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>
                          <a:solidFill>
                            <a:srgbClr val="002D56"/>
                          </a:solidFill>
                        </a:rPr>
                        <a:t>Ha cola derecha</a:t>
                      </a:r>
                      <a:endParaRPr lang="es-ES">
                        <a:solidFill>
                          <a:srgbClr val="002D56"/>
                        </a:solidFill>
                        <a:latin typeface="Helvetica Neue"/>
                        <a:cs typeface="Helvetica Neue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>
                          <a:solidFill>
                            <a:srgbClr val="002D56"/>
                          </a:solidFill>
                        </a:rPr>
                        <a:t>Ha de dos colas</a:t>
                      </a:r>
                      <a:endParaRPr lang="es-ES">
                        <a:solidFill>
                          <a:srgbClr val="002D56"/>
                        </a:solidFill>
                        <a:latin typeface="Helvetica Neue"/>
                        <a:cs typeface="Helvetica Neue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4511">
                <a:tc>
                  <a:txBody>
                    <a:bodyPr/>
                    <a:lstStyle/>
                    <a:p>
                      <a:r>
                        <a:rPr lang="es-ES">
                          <a:solidFill>
                            <a:srgbClr val="002D56"/>
                          </a:solidFill>
                        </a:rPr>
                        <a:t>Normal</a:t>
                      </a:r>
                      <a:endParaRPr lang="es-ES">
                        <a:solidFill>
                          <a:srgbClr val="002D56"/>
                        </a:solidFill>
                        <a:latin typeface="Helvetica Neue"/>
                        <a:cs typeface="Helvetica Neue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baseline="0">
                          <a:solidFill>
                            <a:srgbClr val="002D56"/>
                          </a:solidFill>
                        </a:rPr>
                        <a:t>-</a:t>
                      </a:r>
                      <a:r>
                        <a:rPr lang="es-ES" baseline="0" err="1">
                          <a:solidFill>
                            <a:srgbClr val="002D56"/>
                          </a:solidFill>
                        </a:rPr>
                        <a:t>Z</a:t>
                      </a:r>
                      <a:r>
                        <a:rPr lang="es-ES" baseline="-25000" err="1">
                          <a:solidFill>
                            <a:srgbClr val="002D56"/>
                          </a:solidFill>
                          <a:latin typeface="Symbol" charset="2"/>
                          <a:cs typeface="Symbol" charset="2"/>
                        </a:rPr>
                        <a:t>a</a:t>
                      </a:r>
                      <a:endParaRPr lang="es-ES" baseline="-25000">
                        <a:solidFill>
                          <a:srgbClr val="002D56"/>
                        </a:solidFill>
                        <a:latin typeface="Helvetica Neue"/>
                        <a:cs typeface="Helvetica Neue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baseline="0" err="1">
                          <a:solidFill>
                            <a:srgbClr val="002D56"/>
                          </a:solidFill>
                        </a:rPr>
                        <a:t>Z</a:t>
                      </a:r>
                      <a:r>
                        <a:rPr lang="es-ES" baseline="-25000" err="1">
                          <a:solidFill>
                            <a:srgbClr val="002D56"/>
                          </a:solidFill>
                          <a:latin typeface="Symbol" charset="2"/>
                          <a:cs typeface="Symbol" charset="2"/>
                        </a:rPr>
                        <a:t>a</a:t>
                      </a:r>
                      <a:endParaRPr lang="es-ES" baseline="-25000">
                        <a:solidFill>
                          <a:srgbClr val="002D56"/>
                        </a:solidFill>
                      </a:endParaRPr>
                    </a:p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" baseline="-25000">
                        <a:solidFill>
                          <a:srgbClr val="002D56"/>
                        </a:solidFill>
                        <a:latin typeface="Helvetica Neue"/>
                        <a:cs typeface="Helvetica Neue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>
                          <a:solidFill>
                            <a:srgbClr val="002D56"/>
                          </a:solidFill>
                        </a:rPr>
                        <a:t>-</a:t>
                      </a:r>
                      <a:r>
                        <a:rPr lang="es-ES" err="1">
                          <a:solidFill>
                            <a:srgbClr val="002D56"/>
                          </a:solidFill>
                        </a:rPr>
                        <a:t>Z</a:t>
                      </a:r>
                      <a:r>
                        <a:rPr lang="es-ES" baseline="-25000" err="1">
                          <a:solidFill>
                            <a:srgbClr val="002D56"/>
                          </a:solidFill>
                          <a:latin typeface="Symbol" charset="2"/>
                          <a:cs typeface="Symbol" charset="2"/>
                        </a:rPr>
                        <a:t>a</a:t>
                      </a:r>
                      <a:r>
                        <a:rPr lang="es-ES" baseline="-25000">
                          <a:solidFill>
                            <a:srgbClr val="002D56"/>
                          </a:solidFill>
                        </a:rPr>
                        <a:t>/2</a:t>
                      </a:r>
                    </a:p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" baseline="0">
                        <a:solidFill>
                          <a:srgbClr val="002D56"/>
                        </a:solidFill>
                      </a:endParaRPr>
                    </a:p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err="1">
                          <a:solidFill>
                            <a:srgbClr val="002D56"/>
                          </a:solidFill>
                        </a:rPr>
                        <a:t>Z</a:t>
                      </a:r>
                      <a:r>
                        <a:rPr lang="es-ES" baseline="-25000" err="1">
                          <a:solidFill>
                            <a:srgbClr val="002D56"/>
                          </a:solidFill>
                          <a:latin typeface="Symbol" charset="2"/>
                          <a:cs typeface="Symbol" charset="2"/>
                        </a:rPr>
                        <a:t>a</a:t>
                      </a:r>
                      <a:r>
                        <a:rPr lang="es-ES" baseline="-25000">
                          <a:solidFill>
                            <a:srgbClr val="002D56"/>
                          </a:solidFill>
                        </a:rPr>
                        <a:t>/2</a:t>
                      </a:r>
                      <a:endParaRPr lang="es-ES">
                        <a:solidFill>
                          <a:srgbClr val="002D56"/>
                        </a:solidFill>
                        <a:latin typeface="Helvetica Neue"/>
                        <a:cs typeface="Helvetica Neue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04511">
                <a:tc>
                  <a:txBody>
                    <a:bodyPr/>
                    <a:lstStyle/>
                    <a:p>
                      <a:r>
                        <a:rPr lang="es-ES">
                          <a:solidFill>
                            <a:srgbClr val="002D56"/>
                          </a:solidFill>
                        </a:rPr>
                        <a:t>t-</a:t>
                      </a:r>
                      <a:r>
                        <a:rPr lang="es-ES" err="1">
                          <a:solidFill>
                            <a:srgbClr val="002D56"/>
                          </a:solidFill>
                        </a:rPr>
                        <a:t>student</a:t>
                      </a:r>
                      <a:endParaRPr lang="es-ES">
                        <a:solidFill>
                          <a:srgbClr val="002D56"/>
                        </a:solidFill>
                        <a:latin typeface="Helvetica Neue"/>
                        <a:cs typeface="Helvetica Neue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baseline="0">
                          <a:solidFill>
                            <a:srgbClr val="002D56"/>
                          </a:solidFill>
                        </a:rPr>
                        <a:t>-t</a:t>
                      </a:r>
                      <a:r>
                        <a:rPr lang="es-ES" baseline="-25000">
                          <a:solidFill>
                            <a:srgbClr val="002D56"/>
                          </a:solidFill>
                          <a:latin typeface="Symbol" charset="2"/>
                          <a:cs typeface="Symbol" charset="2"/>
                        </a:rPr>
                        <a:t>a</a:t>
                      </a:r>
                      <a:r>
                        <a:rPr lang="es-ES" baseline="-25000">
                          <a:solidFill>
                            <a:srgbClr val="002D56"/>
                          </a:solidFill>
                        </a:rPr>
                        <a:t>,n-1</a:t>
                      </a:r>
                      <a:endParaRPr lang="es-ES">
                        <a:solidFill>
                          <a:srgbClr val="002D56"/>
                        </a:solidFill>
                        <a:latin typeface="Helvetica Neue"/>
                        <a:cs typeface="Helvetica Neue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baseline="0">
                          <a:solidFill>
                            <a:srgbClr val="002D56"/>
                          </a:solidFill>
                        </a:rPr>
                        <a:t> t</a:t>
                      </a:r>
                      <a:r>
                        <a:rPr lang="es-ES" baseline="-25000">
                          <a:solidFill>
                            <a:srgbClr val="002D56"/>
                          </a:solidFill>
                        </a:rPr>
                        <a:t>(</a:t>
                      </a:r>
                      <a:r>
                        <a:rPr lang="es-ES" baseline="-25000">
                          <a:solidFill>
                            <a:srgbClr val="002D56"/>
                          </a:solidFill>
                          <a:latin typeface="Symbol" charset="2"/>
                          <a:cs typeface="Symbol" charset="2"/>
                        </a:rPr>
                        <a:t>a</a:t>
                      </a:r>
                      <a:r>
                        <a:rPr lang="es-ES" baseline="-25000">
                          <a:solidFill>
                            <a:srgbClr val="002D56"/>
                          </a:solidFill>
                        </a:rPr>
                        <a:t>,n-1)</a:t>
                      </a:r>
                    </a:p>
                    <a:p>
                      <a:pPr algn="ctr"/>
                      <a:endParaRPr lang="es-ES">
                        <a:solidFill>
                          <a:srgbClr val="002D56"/>
                        </a:solidFill>
                        <a:latin typeface="Helvetica Neue"/>
                        <a:cs typeface="Helvetica Neue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>
                          <a:solidFill>
                            <a:srgbClr val="002D56"/>
                          </a:solidFill>
                        </a:rPr>
                        <a:t>-</a:t>
                      </a:r>
                      <a:r>
                        <a:rPr lang="es-ES" err="1">
                          <a:solidFill>
                            <a:srgbClr val="002D56"/>
                          </a:solidFill>
                        </a:rPr>
                        <a:t>t</a:t>
                      </a:r>
                      <a:r>
                        <a:rPr lang="es-ES" baseline="-25000" err="1">
                          <a:solidFill>
                            <a:srgbClr val="002D56"/>
                          </a:solidFill>
                          <a:latin typeface="Symbol" charset="2"/>
                          <a:cs typeface="Symbol" charset="2"/>
                        </a:rPr>
                        <a:t>a</a:t>
                      </a:r>
                      <a:r>
                        <a:rPr lang="es-ES" baseline="-25000">
                          <a:solidFill>
                            <a:srgbClr val="002D56"/>
                          </a:solidFill>
                        </a:rPr>
                        <a:t>/2, n-1</a:t>
                      </a:r>
                    </a:p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" baseline="-25000">
                        <a:solidFill>
                          <a:srgbClr val="002D56"/>
                        </a:solidFill>
                      </a:endParaRPr>
                    </a:p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err="1">
                          <a:solidFill>
                            <a:srgbClr val="002D56"/>
                          </a:solidFill>
                        </a:rPr>
                        <a:t>t</a:t>
                      </a:r>
                      <a:r>
                        <a:rPr lang="es-ES" baseline="-25000" err="1">
                          <a:solidFill>
                            <a:srgbClr val="002D56"/>
                          </a:solidFill>
                          <a:latin typeface="Symbol" charset="2"/>
                          <a:cs typeface="Symbol" charset="2"/>
                        </a:rPr>
                        <a:t>a</a:t>
                      </a:r>
                      <a:r>
                        <a:rPr lang="es-ES" baseline="-25000">
                          <a:solidFill>
                            <a:srgbClr val="002D56"/>
                          </a:solidFill>
                        </a:rPr>
                        <a:t>/2, n-1</a:t>
                      </a:r>
                      <a:endParaRPr lang="es-ES">
                        <a:solidFill>
                          <a:srgbClr val="002D56"/>
                        </a:solidFill>
                      </a:endParaRPr>
                    </a:p>
                    <a:p>
                      <a:pPr algn="ctr"/>
                      <a:endParaRPr lang="es-ES">
                        <a:solidFill>
                          <a:srgbClr val="002D56"/>
                        </a:solidFill>
                        <a:latin typeface="Helvetica Neue"/>
                        <a:cs typeface="Helvetica Neue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04511">
                <a:tc>
                  <a:txBody>
                    <a:bodyPr/>
                    <a:lstStyle/>
                    <a:p>
                      <a:r>
                        <a:rPr lang="es-ES">
                          <a:solidFill>
                            <a:srgbClr val="002D56"/>
                          </a:solidFill>
                        </a:rPr>
                        <a:t>ji-cuadrado</a:t>
                      </a:r>
                      <a:endParaRPr lang="es-ES">
                        <a:solidFill>
                          <a:srgbClr val="002D56"/>
                        </a:solidFill>
                        <a:latin typeface="Helvetica Neue"/>
                        <a:cs typeface="Helvetica Neue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>
                          <a:solidFill>
                            <a:srgbClr val="002D56"/>
                          </a:solidFill>
                          <a:latin typeface="Symbol" charset="2"/>
                          <a:cs typeface="Symbol" charset="2"/>
                        </a:rPr>
                        <a:t>c</a:t>
                      </a:r>
                      <a:r>
                        <a:rPr lang="es-ES" baseline="-25000">
                          <a:solidFill>
                            <a:srgbClr val="002D56"/>
                          </a:solidFill>
                        </a:rPr>
                        <a:t>(1-</a:t>
                      </a:r>
                      <a:r>
                        <a:rPr lang="es-ES" baseline="-25000">
                          <a:solidFill>
                            <a:srgbClr val="002D56"/>
                          </a:solidFill>
                          <a:latin typeface="Symbol" charset="2"/>
                          <a:cs typeface="Symbol" charset="2"/>
                        </a:rPr>
                        <a:t>a</a:t>
                      </a:r>
                      <a:r>
                        <a:rPr lang="es-ES" baseline="-25000">
                          <a:solidFill>
                            <a:srgbClr val="002D56"/>
                          </a:solidFill>
                        </a:rPr>
                        <a:t>,n-1)</a:t>
                      </a:r>
                      <a:endParaRPr lang="es-ES">
                        <a:solidFill>
                          <a:srgbClr val="002D56"/>
                        </a:solidFill>
                        <a:latin typeface="Symbol" charset="2"/>
                        <a:cs typeface="Symbol" charset="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>
                          <a:solidFill>
                            <a:srgbClr val="002D56"/>
                          </a:solidFill>
                          <a:latin typeface="Symbol" charset="2"/>
                          <a:cs typeface="Symbol" charset="2"/>
                        </a:rPr>
                        <a:t>c</a:t>
                      </a:r>
                      <a:r>
                        <a:rPr lang="es-ES" baseline="-25000">
                          <a:solidFill>
                            <a:srgbClr val="002D56"/>
                          </a:solidFill>
                        </a:rPr>
                        <a:t>(</a:t>
                      </a:r>
                      <a:r>
                        <a:rPr lang="es-ES" baseline="-25000">
                          <a:solidFill>
                            <a:srgbClr val="002D56"/>
                          </a:solidFill>
                          <a:latin typeface="Symbol" charset="2"/>
                          <a:cs typeface="Symbol" charset="2"/>
                        </a:rPr>
                        <a:t>a</a:t>
                      </a:r>
                      <a:r>
                        <a:rPr lang="es-ES" baseline="-25000">
                          <a:solidFill>
                            <a:srgbClr val="002D56"/>
                          </a:solidFill>
                        </a:rPr>
                        <a:t>,n-1)</a:t>
                      </a:r>
                      <a:endParaRPr lang="es-ES">
                        <a:solidFill>
                          <a:srgbClr val="002D56"/>
                        </a:solidFill>
                        <a:latin typeface="Symbol" charset="2"/>
                        <a:cs typeface="Symbol" charset="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>
                          <a:solidFill>
                            <a:srgbClr val="002D56"/>
                          </a:solidFill>
                          <a:latin typeface="Symbol" charset="2"/>
                          <a:cs typeface="Symbol" charset="2"/>
                        </a:rPr>
                        <a:t>c</a:t>
                      </a:r>
                      <a:r>
                        <a:rPr lang="es-ES" baseline="-25000">
                          <a:solidFill>
                            <a:srgbClr val="002D56"/>
                          </a:solidFill>
                        </a:rPr>
                        <a:t>(1-</a:t>
                      </a:r>
                      <a:r>
                        <a:rPr lang="es-ES" baseline="-25000">
                          <a:solidFill>
                            <a:srgbClr val="002D56"/>
                          </a:solidFill>
                          <a:latin typeface="Symbol" charset="2"/>
                          <a:cs typeface="Symbol" charset="2"/>
                        </a:rPr>
                        <a:t>a/2</a:t>
                      </a:r>
                      <a:r>
                        <a:rPr lang="es-ES" baseline="-25000">
                          <a:solidFill>
                            <a:srgbClr val="002D56"/>
                          </a:solidFill>
                        </a:rPr>
                        <a:t>,n-1)</a:t>
                      </a:r>
                    </a:p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">
                        <a:solidFill>
                          <a:srgbClr val="002D56"/>
                        </a:solidFill>
                      </a:endParaRPr>
                    </a:p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>
                          <a:solidFill>
                            <a:srgbClr val="002D56"/>
                          </a:solidFill>
                          <a:latin typeface="Symbol" charset="2"/>
                          <a:cs typeface="Symbol" charset="2"/>
                        </a:rPr>
                        <a:t>c</a:t>
                      </a:r>
                      <a:r>
                        <a:rPr lang="es-ES" baseline="-25000">
                          <a:solidFill>
                            <a:srgbClr val="002D56"/>
                          </a:solidFill>
                        </a:rPr>
                        <a:t>(</a:t>
                      </a:r>
                      <a:r>
                        <a:rPr lang="es-ES" baseline="-25000">
                          <a:solidFill>
                            <a:srgbClr val="002D56"/>
                          </a:solidFill>
                          <a:latin typeface="Symbol" charset="2"/>
                          <a:cs typeface="Symbol" charset="2"/>
                        </a:rPr>
                        <a:t>a</a:t>
                      </a:r>
                      <a:r>
                        <a:rPr lang="es-ES" baseline="-25000">
                          <a:solidFill>
                            <a:srgbClr val="002D56"/>
                          </a:solidFill>
                        </a:rPr>
                        <a:t>/2,n-1)</a:t>
                      </a:r>
                      <a:endParaRPr lang="es-ES">
                        <a:solidFill>
                          <a:srgbClr val="002D56"/>
                        </a:solidFill>
                      </a:endParaRPr>
                    </a:p>
                    <a:p>
                      <a:pPr algn="ctr"/>
                      <a:endParaRPr lang="es-ES">
                        <a:solidFill>
                          <a:srgbClr val="002D56"/>
                        </a:solidFill>
                        <a:latin typeface="Helvetica Neue"/>
                        <a:cs typeface="Helvetica Neue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5" name="Agrupar 4"/>
          <p:cNvGrpSpPr/>
          <p:nvPr/>
        </p:nvGrpSpPr>
        <p:grpSpPr>
          <a:xfrm>
            <a:off x="649583" y="1454147"/>
            <a:ext cx="2103397" cy="841359"/>
            <a:chOff x="3791770" y="247782"/>
            <a:chExt cx="2103397" cy="841359"/>
          </a:xfr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</p:grpSpPr>
        <p:sp>
          <p:nvSpPr>
            <p:cNvPr id="6" name="Cheurón 5"/>
            <p:cNvSpPr/>
            <p:nvPr/>
          </p:nvSpPr>
          <p:spPr>
            <a:xfrm>
              <a:off x="3791770" y="247782"/>
              <a:ext cx="2103397" cy="841359"/>
            </a:xfrm>
            <a:prstGeom prst="chevron">
              <a:avLst/>
            </a:prstGeom>
            <a:sp3d contourW="19050" prstMaterial="metal">
              <a:bevelT w="88900" h="203200"/>
              <a:bevelB w="165100" h="2540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-664062"/>
                <a:satOff val="-536"/>
                <a:lumOff val="1098"/>
                <a:alphaOff val="0"/>
              </a:schemeClr>
            </a:fillRef>
            <a:effectRef idx="2">
              <a:schemeClr val="accent4">
                <a:hueOff val="-664062"/>
                <a:satOff val="-536"/>
                <a:lumOff val="1098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Cheurón 4"/>
            <p:cNvSpPr/>
            <p:nvPr/>
          </p:nvSpPr>
          <p:spPr>
            <a:xfrm>
              <a:off x="4212450" y="247782"/>
              <a:ext cx="1262038" cy="841359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009" tIns="22670" rIns="22670" bIns="22670" numCol="1" spcCol="1270" anchor="ctr" anchorCtr="0">
              <a:noAutofit/>
            </a:bodyPr>
            <a:lstStyle/>
            <a:p>
              <a:pPr lvl="0" algn="ctr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ES" sz="1700" kern="1200">
                  <a:solidFill>
                    <a:srgbClr val="002D56"/>
                  </a:solidFill>
                </a:rPr>
                <a:t>Determinar valores críticos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56933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254976" y="480611"/>
            <a:ext cx="8477930" cy="970450"/>
          </a:xfrm>
        </p:spPr>
        <p:txBody>
          <a:bodyPr>
            <a:normAutofit fontScale="90000"/>
          </a:bodyPr>
          <a:lstStyle/>
          <a:p>
            <a:r>
              <a:rPr lang="es-ES"/>
              <a:t>Valores críticos y zonas críticas</a:t>
            </a:r>
            <a:br>
              <a:rPr lang="es-ES"/>
            </a:br>
            <a:r>
              <a:rPr lang="es-ES" sz="3000"/>
              <a:t>(Distribución muestral </a:t>
            </a:r>
            <a:r>
              <a:rPr lang="es-ES" sz="3000">
                <a:sym typeface="Wingdings"/>
              </a:rPr>
              <a:t> </a:t>
            </a:r>
            <a:r>
              <a:rPr lang="es-ES" sz="3000"/>
              <a:t>normal)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757142" y="2038461"/>
            <a:ext cx="9301252" cy="952905"/>
          </a:xfrm>
        </p:spPr>
        <p:txBody>
          <a:bodyPr>
            <a:normAutofit fontScale="92500"/>
          </a:bodyPr>
          <a:lstStyle/>
          <a:p>
            <a:r>
              <a:rPr lang="es-ES"/>
              <a:t>Dependiendo del tipo de hipótesis y del tamaño del nivel de significancia se establecen los valores críticos y las zonas criticas.</a:t>
            </a:r>
          </a:p>
        </p:txBody>
      </p:sp>
      <p:sp>
        <p:nvSpPr>
          <p:cNvPr id="9" name="Marcador de pie de página 8"/>
          <p:cNvSpPr>
            <a:spLocks noGrp="1"/>
          </p:cNvSpPr>
          <p:nvPr>
            <p:ph type="ftr" sz="quarter" idx="11"/>
          </p:nvPr>
        </p:nvSpPr>
        <p:spPr>
          <a:xfrm>
            <a:off x="8120111" y="6342170"/>
            <a:ext cx="3950093" cy="365125"/>
          </a:xfrm>
        </p:spPr>
        <p:txBody>
          <a:bodyPr/>
          <a:lstStyle/>
          <a:p>
            <a:endParaRPr lang="en-US"/>
          </a:p>
        </p:txBody>
      </p:sp>
      <p:grpSp>
        <p:nvGrpSpPr>
          <p:cNvPr id="4" name="Agrupar 3"/>
          <p:cNvGrpSpPr/>
          <p:nvPr/>
        </p:nvGrpSpPr>
        <p:grpSpPr>
          <a:xfrm>
            <a:off x="415644" y="1437435"/>
            <a:ext cx="2103397" cy="841359"/>
            <a:chOff x="1898712" y="247782"/>
            <a:chExt cx="2103397" cy="841359"/>
          </a:xfr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</p:grpSpPr>
        <p:sp>
          <p:nvSpPr>
            <p:cNvPr id="5" name="Cheurón 4"/>
            <p:cNvSpPr/>
            <p:nvPr/>
          </p:nvSpPr>
          <p:spPr>
            <a:xfrm>
              <a:off x="1898712" y="247782"/>
              <a:ext cx="2103397" cy="841359"/>
            </a:xfrm>
            <a:prstGeom prst="chevron">
              <a:avLst/>
            </a:prstGeom>
            <a:sp3d contourW="19050" prstMaterial="metal">
              <a:bevelT w="88900" h="203200"/>
              <a:bevelB w="165100" h="2540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-332031"/>
                <a:satOff val="-268"/>
                <a:lumOff val="549"/>
                <a:alphaOff val="0"/>
              </a:schemeClr>
            </a:fillRef>
            <a:effectRef idx="2">
              <a:schemeClr val="accent4">
                <a:hueOff val="-332031"/>
                <a:satOff val="-268"/>
                <a:lumOff val="549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" name="Cheurón 4"/>
            <p:cNvSpPr/>
            <p:nvPr/>
          </p:nvSpPr>
          <p:spPr>
            <a:xfrm>
              <a:off x="2319392" y="247782"/>
              <a:ext cx="1262038" cy="841359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009" tIns="22670" rIns="22670" bIns="22670" numCol="1" spcCol="1270" anchor="ctr" anchorCtr="0">
              <a:noAutofit/>
            </a:bodyPr>
            <a:lstStyle/>
            <a:p>
              <a:pPr lvl="0" algn="ctr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ES" sz="1700">
                  <a:solidFill>
                    <a:srgbClr val="002D56"/>
                  </a:solidFill>
                </a:rPr>
                <a:t>Valores críticos</a:t>
              </a:r>
              <a:endParaRPr lang="es-ES" sz="1700" kern="1200">
                <a:solidFill>
                  <a:srgbClr val="002D56"/>
                </a:solidFill>
              </a:endParaRPr>
            </a:p>
          </p:txBody>
        </p:sp>
      </p:grpSp>
      <p:cxnSp>
        <p:nvCxnSpPr>
          <p:cNvPr id="37" name="Conector recto 36"/>
          <p:cNvCxnSpPr/>
          <p:nvPr/>
        </p:nvCxnSpPr>
        <p:spPr>
          <a:xfrm flipV="1">
            <a:off x="3310581" y="4664510"/>
            <a:ext cx="0" cy="417789"/>
          </a:xfrm>
          <a:prstGeom prst="line">
            <a:avLst/>
          </a:prstGeom>
          <a:ln w="28575" cmpd="sng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" name="Agrupar 7"/>
          <p:cNvGrpSpPr/>
          <p:nvPr/>
        </p:nvGrpSpPr>
        <p:grpSpPr>
          <a:xfrm>
            <a:off x="534718" y="3359016"/>
            <a:ext cx="11421243" cy="2190879"/>
            <a:chOff x="534718" y="3359016"/>
            <a:chExt cx="11421243" cy="2190879"/>
          </a:xfrm>
        </p:grpSpPr>
        <p:grpSp>
          <p:nvGrpSpPr>
            <p:cNvPr id="7" name="Agrupar 6"/>
            <p:cNvGrpSpPr/>
            <p:nvPr/>
          </p:nvGrpSpPr>
          <p:grpSpPr>
            <a:xfrm>
              <a:off x="534718" y="3359016"/>
              <a:ext cx="11421243" cy="2190879"/>
              <a:chOff x="534718" y="3559560"/>
              <a:chExt cx="11421243" cy="2190879"/>
            </a:xfrm>
          </p:grpSpPr>
          <p:pic>
            <p:nvPicPr>
              <p:cNvPr id="28" name="Imagen 27"/>
              <p:cNvPicPr>
                <a:picLocks noChangeAspect="1"/>
              </p:cNvPicPr>
              <p:nvPr/>
            </p:nvPicPr>
            <p:blipFill rotWithShape="1">
              <a:blip r:embed="rId3"/>
              <a:srcRect l="10565" t="16054" r="5025" b="19140"/>
              <a:stretch/>
            </p:blipFill>
            <p:spPr>
              <a:xfrm>
                <a:off x="534718" y="3559560"/>
                <a:ext cx="3713932" cy="1754711"/>
              </a:xfrm>
              <a:prstGeom prst="rect">
                <a:avLst/>
              </a:prstGeom>
            </p:spPr>
          </p:pic>
          <p:pic>
            <p:nvPicPr>
              <p:cNvPr id="29" name="Imagen 28"/>
              <p:cNvPicPr>
                <a:picLocks noChangeAspect="1"/>
              </p:cNvPicPr>
              <p:nvPr/>
            </p:nvPicPr>
            <p:blipFill rotWithShape="1">
              <a:blip r:embed="rId3"/>
              <a:srcRect l="10565" t="16054" r="5025" b="19140"/>
              <a:stretch/>
            </p:blipFill>
            <p:spPr>
              <a:xfrm>
                <a:off x="4455214" y="3559560"/>
                <a:ext cx="3713932" cy="1754711"/>
              </a:xfrm>
              <a:prstGeom prst="rect">
                <a:avLst/>
              </a:prstGeom>
            </p:spPr>
          </p:pic>
          <p:pic>
            <p:nvPicPr>
              <p:cNvPr id="30" name="Imagen 29"/>
              <p:cNvPicPr>
                <a:picLocks noChangeAspect="1"/>
              </p:cNvPicPr>
              <p:nvPr/>
            </p:nvPicPr>
            <p:blipFill rotWithShape="1">
              <a:blip r:embed="rId3"/>
              <a:srcRect l="10565" t="16054" r="5025" b="19140"/>
              <a:stretch/>
            </p:blipFill>
            <p:spPr>
              <a:xfrm>
                <a:off x="8242029" y="3559560"/>
                <a:ext cx="3713932" cy="1754711"/>
              </a:xfrm>
              <a:prstGeom prst="rect">
                <a:avLst/>
              </a:prstGeom>
            </p:spPr>
          </p:pic>
          <p:cxnSp>
            <p:nvCxnSpPr>
              <p:cNvPr id="32" name="Conector recto 31"/>
              <p:cNvCxnSpPr/>
              <p:nvPr/>
            </p:nvCxnSpPr>
            <p:spPr>
              <a:xfrm>
                <a:off x="568138" y="5280847"/>
                <a:ext cx="3626060" cy="16712"/>
              </a:xfrm>
              <a:prstGeom prst="line">
                <a:avLst/>
              </a:prstGeom>
              <a:ln w="19050" cmpd="sng">
                <a:solidFill>
                  <a:srgbClr val="0000FF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Conector recto 32"/>
              <p:cNvCxnSpPr/>
              <p:nvPr/>
            </p:nvCxnSpPr>
            <p:spPr>
              <a:xfrm>
                <a:off x="4513698" y="5282844"/>
                <a:ext cx="3626060" cy="16712"/>
              </a:xfrm>
              <a:prstGeom prst="line">
                <a:avLst/>
              </a:prstGeom>
              <a:ln w="19050" cmpd="sng">
                <a:solidFill>
                  <a:srgbClr val="0000FF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Conector recto 33"/>
              <p:cNvCxnSpPr/>
              <p:nvPr/>
            </p:nvCxnSpPr>
            <p:spPr>
              <a:xfrm>
                <a:off x="8225318" y="5284840"/>
                <a:ext cx="3626060" cy="16712"/>
              </a:xfrm>
              <a:prstGeom prst="line">
                <a:avLst/>
              </a:prstGeom>
              <a:ln w="19050" cmpd="sng">
                <a:solidFill>
                  <a:srgbClr val="0000FF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Conector recto 37"/>
              <p:cNvCxnSpPr/>
              <p:nvPr/>
            </p:nvCxnSpPr>
            <p:spPr>
              <a:xfrm flipV="1">
                <a:off x="5349195" y="4848344"/>
                <a:ext cx="0" cy="417789"/>
              </a:xfrm>
              <a:prstGeom prst="line">
                <a:avLst/>
              </a:prstGeom>
              <a:ln w="28575" cmpd="sng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Conector recto 38"/>
              <p:cNvCxnSpPr/>
              <p:nvPr/>
            </p:nvCxnSpPr>
            <p:spPr>
              <a:xfrm flipV="1">
                <a:off x="11013870" y="4848343"/>
                <a:ext cx="0" cy="417789"/>
              </a:xfrm>
              <a:prstGeom prst="line">
                <a:avLst/>
              </a:prstGeom>
              <a:ln w="28575" cmpd="sng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CuadroTexto 39"/>
              <p:cNvSpPr txBox="1"/>
              <p:nvPr/>
            </p:nvSpPr>
            <p:spPr>
              <a:xfrm>
                <a:off x="1086147" y="5381107"/>
                <a:ext cx="6217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>
                    <a:solidFill>
                      <a:srgbClr val="002D56"/>
                    </a:solidFill>
                  </a:rPr>
                  <a:t>-</a:t>
                </a:r>
                <a:r>
                  <a:rPr lang="es-ES" err="1">
                    <a:solidFill>
                      <a:srgbClr val="002D56"/>
                    </a:solidFill>
                  </a:rPr>
                  <a:t>Z</a:t>
                </a:r>
                <a:r>
                  <a:rPr lang="es-ES" baseline="-25000" err="1">
                    <a:solidFill>
                      <a:srgbClr val="002D56"/>
                    </a:solidFill>
                    <a:latin typeface="Symbol" charset="2"/>
                    <a:cs typeface="Symbol" charset="2"/>
                  </a:rPr>
                  <a:t>a</a:t>
                </a:r>
                <a:r>
                  <a:rPr lang="es-ES" baseline="-25000">
                    <a:solidFill>
                      <a:srgbClr val="002D56"/>
                    </a:solidFill>
                  </a:rPr>
                  <a:t>/2</a:t>
                </a:r>
              </a:p>
            </p:txBody>
          </p:sp>
          <p:sp>
            <p:nvSpPr>
              <p:cNvPr id="41" name="CuadroTexto 40"/>
              <p:cNvSpPr txBox="1"/>
              <p:nvPr/>
            </p:nvSpPr>
            <p:spPr>
              <a:xfrm>
                <a:off x="2993092" y="5349690"/>
                <a:ext cx="5450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err="1">
                    <a:solidFill>
                      <a:srgbClr val="002D56"/>
                    </a:solidFill>
                  </a:rPr>
                  <a:t>Z</a:t>
                </a:r>
                <a:r>
                  <a:rPr lang="es-ES" baseline="-25000" err="1">
                    <a:solidFill>
                      <a:srgbClr val="002D56"/>
                    </a:solidFill>
                    <a:latin typeface="Symbol" charset="2"/>
                    <a:cs typeface="Symbol" charset="2"/>
                  </a:rPr>
                  <a:t>a</a:t>
                </a:r>
                <a:r>
                  <a:rPr lang="es-ES" baseline="-25000">
                    <a:solidFill>
                      <a:srgbClr val="002D56"/>
                    </a:solidFill>
                  </a:rPr>
                  <a:t>/2</a:t>
                </a:r>
              </a:p>
            </p:txBody>
          </p:sp>
          <p:sp>
            <p:nvSpPr>
              <p:cNvPr id="42" name="CuadroTexto 41"/>
              <p:cNvSpPr txBox="1"/>
              <p:nvPr/>
            </p:nvSpPr>
            <p:spPr>
              <a:xfrm>
                <a:off x="5113247" y="5314267"/>
                <a:ext cx="4691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>
                    <a:solidFill>
                      <a:srgbClr val="002D56"/>
                    </a:solidFill>
                  </a:rPr>
                  <a:t>-</a:t>
                </a:r>
                <a:r>
                  <a:rPr lang="es-ES" err="1">
                    <a:solidFill>
                      <a:srgbClr val="002D56"/>
                    </a:solidFill>
                  </a:rPr>
                  <a:t>Z</a:t>
                </a:r>
                <a:r>
                  <a:rPr lang="es-ES" baseline="-25000" err="1">
                    <a:solidFill>
                      <a:srgbClr val="002D56"/>
                    </a:solidFill>
                    <a:latin typeface="Symbol" charset="2"/>
                    <a:cs typeface="Symbol" charset="2"/>
                  </a:rPr>
                  <a:t>a</a:t>
                </a:r>
                <a:endParaRPr lang="es-ES" baseline="-25000">
                  <a:solidFill>
                    <a:srgbClr val="002D56"/>
                  </a:solidFill>
                </a:endParaRPr>
              </a:p>
            </p:txBody>
          </p:sp>
          <p:sp>
            <p:nvSpPr>
              <p:cNvPr id="43" name="CuadroTexto 42"/>
              <p:cNvSpPr txBox="1"/>
              <p:nvPr/>
            </p:nvSpPr>
            <p:spPr>
              <a:xfrm>
                <a:off x="10830062" y="5316260"/>
                <a:ext cx="3925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err="1">
                    <a:solidFill>
                      <a:srgbClr val="002D56"/>
                    </a:solidFill>
                  </a:rPr>
                  <a:t>Z</a:t>
                </a:r>
                <a:r>
                  <a:rPr lang="es-ES" baseline="-25000" err="1">
                    <a:solidFill>
                      <a:srgbClr val="002D56"/>
                    </a:solidFill>
                    <a:latin typeface="Symbol" charset="2"/>
                    <a:cs typeface="Symbol" charset="2"/>
                  </a:rPr>
                  <a:t>a</a:t>
                </a:r>
                <a:endParaRPr lang="es-ES" baseline="-25000">
                  <a:solidFill>
                    <a:srgbClr val="002D56"/>
                  </a:solidFill>
                </a:endParaRPr>
              </a:p>
            </p:txBody>
          </p:sp>
          <p:sp>
            <p:nvSpPr>
              <p:cNvPr id="44" name="CuadroTexto 43"/>
              <p:cNvSpPr txBox="1"/>
              <p:nvPr/>
            </p:nvSpPr>
            <p:spPr>
              <a:xfrm>
                <a:off x="1904935" y="4278155"/>
                <a:ext cx="91904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sz="1200">
                    <a:solidFill>
                      <a:srgbClr val="002D56"/>
                    </a:solidFill>
                  </a:rPr>
                  <a:t>Zona de </a:t>
                </a:r>
                <a:r>
                  <a:rPr lang="es-ES" sz="1200" b="1">
                    <a:solidFill>
                      <a:srgbClr val="002D56"/>
                    </a:solidFill>
                  </a:rPr>
                  <a:t>NO</a:t>
                </a:r>
                <a:r>
                  <a:rPr lang="es-ES" sz="1200">
                    <a:solidFill>
                      <a:srgbClr val="002D56"/>
                    </a:solidFill>
                  </a:rPr>
                  <a:t> rechazo para Ho</a:t>
                </a:r>
              </a:p>
            </p:txBody>
          </p:sp>
          <p:sp>
            <p:nvSpPr>
              <p:cNvPr id="45" name="CuadroTexto 44"/>
              <p:cNvSpPr txBox="1"/>
              <p:nvPr/>
            </p:nvSpPr>
            <p:spPr>
              <a:xfrm>
                <a:off x="5850494" y="4397132"/>
                <a:ext cx="91904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sz="1200">
                    <a:solidFill>
                      <a:srgbClr val="002D56"/>
                    </a:solidFill>
                  </a:rPr>
                  <a:t>Zona de </a:t>
                </a:r>
                <a:r>
                  <a:rPr lang="es-ES" sz="1200" b="1">
                    <a:solidFill>
                      <a:srgbClr val="002D56"/>
                    </a:solidFill>
                  </a:rPr>
                  <a:t>NO</a:t>
                </a:r>
                <a:r>
                  <a:rPr lang="es-ES" sz="1200">
                    <a:solidFill>
                      <a:srgbClr val="002D56"/>
                    </a:solidFill>
                  </a:rPr>
                  <a:t> rechazo para Ho</a:t>
                </a:r>
              </a:p>
            </p:txBody>
          </p:sp>
          <p:sp>
            <p:nvSpPr>
              <p:cNvPr id="46" name="CuadroTexto 45"/>
              <p:cNvSpPr txBox="1"/>
              <p:nvPr/>
            </p:nvSpPr>
            <p:spPr>
              <a:xfrm>
                <a:off x="9610234" y="4363709"/>
                <a:ext cx="91904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sz="1200">
                    <a:solidFill>
                      <a:srgbClr val="002D56"/>
                    </a:solidFill>
                  </a:rPr>
                  <a:t>Zona de </a:t>
                </a:r>
                <a:r>
                  <a:rPr lang="es-ES" sz="1200" b="1">
                    <a:solidFill>
                      <a:srgbClr val="002D56"/>
                    </a:solidFill>
                  </a:rPr>
                  <a:t>NO</a:t>
                </a:r>
                <a:r>
                  <a:rPr lang="es-ES" sz="1200">
                    <a:solidFill>
                      <a:srgbClr val="002D56"/>
                    </a:solidFill>
                  </a:rPr>
                  <a:t> rechazo para Ho</a:t>
                </a:r>
              </a:p>
            </p:txBody>
          </p:sp>
        </p:grpSp>
        <p:cxnSp>
          <p:nvCxnSpPr>
            <p:cNvPr id="36" name="Conector recto 35"/>
            <p:cNvCxnSpPr/>
            <p:nvPr/>
          </p:nvCxnSpPr>
          <p:spPr>
            <a:xfrm flipV="1">
              <a:off x="1403636" y="4662515"/>
              <a:ext cx="0" cy="417789"/>
            </a:xfrm>
            <a:prstGeom prst="line">
              <a:avLst/>
            </a:prstGeom>
            <a:ln w="28575" cmpd="sng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ector recto 24"/>
            <p:cNvCxnSpPr/>
            <p:nvPr/>
          </p:nvCxnSpPr>
          <p:spPr>
            <a:xfrm flipV="1">
              <a:off x="3260451" y="4647800"/>
              <a:ext cx="0" cy="417789"/>
            </a:xfrm>
            <a:prstGeom prst="line">
              <a:avLst/>
            </a:prstGeom>
            <a:ln w="28575" cmpd="sng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5602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Objetivo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343633" y="2019885"/>
            <a:ext cx="10018713" cy="3124201"/>
          </a:xfrm>
        </p:spPr>
        <p:txBody>
          <a:bodyPr/>
          <a:lstStyle/>
          <a:p>
            <a:r>
              <a:rPr lang="es-ES" dirty="0"/>
              <a:t>Caracterizar el comportamiento de una población, utilizando medidas resumen obtenidas en una muestra representativa y probabilística de la misma población.</a:t>
            </a:r>
          </a:p>
        </p:txBody>
      </p:sp>
    </p:spTree>
    <p:extLst>
      <p:ext uri="{BB962C8B-B14F-4D97-AF65-F5344CB8AC3E}">
        <p14:creationId xmlns:p14="http://schemas.microsoft.com/office/powerpoint/2010/main" val="988997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254976" y="480611"/>
            <a:ext cx="8477930" cy="970450"/>
          </a:xfrm>
        </p:spPr>
        <p:txBody>
          <a:bodyPr>
            <a:normAutofit fontScale="90000"/>
          </a:bodyPr>
          <a:lstStyle/>
          <a:p>
            <a:r>
              <a:rPr lang="es-ES"/>
              <a:t>Valores críticos y zonas críticas</a:t>
            </a:r>
            <a:br>
              <a:rPr lang="es-ES"/>
            </a:br>
            <a:r>
              <a:rPr lang="es-ES" sz="3000"/>
              <a:t>(Distribución muestral </a:t>
            </a:r>
            <a:r>
              <a:rPr lang="es-ES" sz="3000">
                <a:sym typeface="Wingdings"/>
              </a:rPr>
              <a:t> </a:t>
            </a:r>
            <a:r>
              <a:rPr lang="es-ES" sz="3000"/>
              <a:t>t-</a:t>
            </a:r>
            <a:r>
              <a:rPr lang="es-ES" sz="3000" err="1"/>
              <a:t>student</a:t>
            </a:r>
            <a:r>
              <a:rPr lang="es-ES" sz="3000"/>
              <a:t>)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757142" y="2038461"/>
            <a:ext cx="9301252" cy="952905"/>
          </a:xfrm>
        </p:spPr>
        <p:txBody>
          <a:bodyPr>
            <a:normAutofit fontScale="92500"/>
          </a:bodyPr>
          <a:lstStyle/>
          <a:p>
            <a:r>
              <a:rPr lang="es-ES"/>
              <a:t>Dependiendo del tipo de hipótesis y del tamaño del nivel de significancia se establecen los valores críticos y las zonas criticas.</a:t>
            </a:r>
          </a:p>
        </p:txBody>
      </p:sp>
      <p:sp>
        <p:nvSpPr>
          <p:cNvPr id="9" name="Marcador de pie de página 8"/>
          <p:cNvSpPr>
            <a:spLocks noGrp="1"/>
          </p:cNvSpPr>
          <p:nvPr>
            <p:ph type="ftr" sz="quarter" idx="11"/>
          </p:nvPr>
        </p:nvSpPr>
        <p:spPr>
          <a:xfrm>
            <a:off x="8103401" y="6375592"/>
            <a:ext cx="3950093" cy="365125"/>
          </a:xfrm>
        </p:spPr>
        <p:txBody>
          <a:bodyPr/>
          <a:lstStyle/>
          <a:p>
            <a:endParaRPr lang="en-US"/>
          </a:p>
        </p:txBody>
      </p:sp>
      <p:grpSp>
        <p:nvGrpSpPr>
          <p:cNvPr id="4" name="Agrupar 3"/>
          <p:cNvGrpSpPr/>
          <p:nvPr/>
        </p:nvGrpSpPr>
        <p:grpSpPr>
          <a:xfrm>
            <a:off x="415644" y="1437435"/>
            <a:ext cx="2103397" cy="841359"/>
            <a:chOff x="1898712" y="247782"/>
            <a:chExt cx="2103397" cy="841359"/>
          </a:xfr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</p:grpSpPr>
        <p:sp>
          <p:nvSpPr>
            <p:cNvPr id="5" name="Cheurón 4"/>
            <p:cNvSpPr/>
            <p:nvPr/>
          </p:nvSpPr>
          <p:spPr>
            <a:xfrm>
              <a:off x="1898712" y="247782"/>
              <a:ext cx="2103397" cy="841359"/>
            </a:xfrm>
            <a:prstGeom prst="chevron">
              <a:avLst/>
            </a:prstGeom>
            <a:sp3d contourW="19050" prstMaterial="metal">
              <a:bevelT w="88900" h="203200"/>
              <a:bevelB w="165100" h="2540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-332031"/>
                <a:satOff val="-268"/>
                <a:lumOff val="549"/>
                <a:alphaOff val="0"/>
              </a:schemeClr>
            </a:fillRef>
            <a:effectRef idx="2">
              <a:schemeClr val="accent4">
                <a:hueOff val="-332031"/>
                <a:satOff val="-268"/>
                <a:lumOff val="549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" name="Cheurón 4"/>
            <p:cNvSpPr/>
            <p:nvPr/>
          </p:nvSpPr>
          <p:spPr>
            <a:xfrm>
              <a:off x="2319392" y="247782"/>
              <a:ext cx="1262038" cy="841359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009" tIns="22670" rIns="22670" bIns="22670" numCol="1" spcCol="1270" anchor="ctr" anchorCtr="0">
              <a:noAutofit/>
            </a:bodyPr>
            <a:lstStyle/>
            <a:p>
              <a:pPr lvl="0" algn="ctr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ES" sz="1700">
                  <a:solidFill>
                    <a:srgbClr val="002D56"/>
                  </a:solidFill>
                </a:rPr>
                <a:t>Valores críticos</a:t>
              </a:r>
              <a:endParaRPr lang="es-ES" sz="1700" kern="1200">
                <a:solidFill>
                  <a:srgbClr val="002D56"/>
                </a:solidFill>
              </a:endParaRPr>
            </a:p>
          </p:txBody>
        </p:sp>
      </p:grpSp>
      <p:grpSp>
        <p:nvGrpSpPr>
          <p:cNvPr id="8" name="Agrupar 7"/>
          <p:cNvGrpSpPr/>
          <p:nvPr/>
        </p:nvGrpSpPr>
        <p:grpSpPr>
          <a:xfrm>
            <a:off x="534718" y="3359016"/>
            <a:ext cx="11421243" cy="2126038"/>
            <a:chOff x="534718" y="3359016"/>
            <a:chExt cx="11421243" cy="2126038"/>
          </a:xfrm>
        </p:grpSpPr>
        <p:grpSp>
          <p:nvGrpSpPr>
            <p:cNvPr id="7" name="Agrupar 6"/>
            <p:cNvGrpSpPr/>
            <p:nvPr/>
          </p:nvGrpSpPr>
          <p:grpSpPr>
            <a:xfrm>
              <a:off x="534718" y="3359016"/>
              <a:ext cx="11421243" cy="2126038"/>
              <a:chOff x="534718" y="3559560"/>
              <a:chExt cx="11421243" cy="2126038"/>
            </a:xfrm>
          </p:grpSpPr>
          <p:pic>
            <p:nvPicPr>
              <p:cNvPr id="28" name="Imagen 27"/>
              <p:cNvPicPr>
                <a:picLocks noChangeAspect="1"/>
              </p:cNvPicPr>
              <p:nvPr/>
            </p:nvPicPr>
            <p:blipFill rotWithShape="1">
              <a:blip r:embed="rId3"/>
              <a:srcRect l="10565" t="16054" r="5025" b="19140"/>
              <a:stretch/>
            </p:blipFill>
            <p:spPr>
              <a:xfrm>
                <a:off x="534718" y="3559560"/>
                <a:ext cx="3713932" cy="1754711"/>
              </a:xfrm>
              <a:prstGeom prst="rect">
                <a:avLst/>
              </a:prstGeom>
            </p:spPr>
          </p:pic>
          <p:pic>
            <p:nvPicPr>
              <p:cNvPr id="29" name="Imagen 28"/>
              <p:cNvPicPr>
                <a:picLocks noChangeAspect="1"/>
              </p:cNvPicPr>
              <p:nvPr/>
            </p:nvPicPr>
            <p:blipFill rotWithShape="1">
              <a:blip r:embed="rId3"/>
              <a:srcRect l="10565" t="16054" r="5025" b="19140"/>
              <a:stretch/>
            </p:blipFill>
            <p:spPr>
              <a:xfrm>
                <a:off x="4455214" y="3559560"/>
                <a:ext cx="3713932" cy="1754711"/>
              </a:xfrm>
              <a:prstGeom prst="rect">
                <a:avLst/>
              </a:prstGeom>
            </p:spPr>
          </p:pic>
          <p:pic>
            <p:nvPicPr>
              <p:cNvPr id="30" name="Imagen 29"/>
              <p:cNvPicPr>
                <a:picLocks noChangeAspect="1"/>
              </p:cNvPicPr>
              <p:nvPr/>
            </p:nvPicPr>
            <p:blipFill rotWithShape="1">
              <a:blip r:embed="rId3"/>
              <a:srcRect l="10565" t="16054" r="5025" b="19140"/>
              <a:stretch/>
            </p:blipFill>
            <p:spPr>
              <a:xfrm>
                <a:off x="8242029" y="3559560"/>
                <a:ext cx="3713932" cy="1754711"/>
              </a:xfrm>
              <a:prstGeom prst="rect">
                <a:avLst/>
              </a:prstGeom>
            </p:spPr>
          </p:pic>
          <p:cxnSp>
            <p:nvCxnSpPr>
              <p:cNvPr id="32" name="Conector recto 31"/>
              <p:cNvCxnSpPr/>
              <p:nvPr/>
            </p:nvCxnSpPr>
            <p:spPr>
              <a:xfrm>
                <a:off x="568138" y="5280847"/>
                <a:ext cx="3626060" cy="16712"/>
              </a:xfrm>
              <a:prstGeom prst="line">
                <a:avLst/>
              </a:prstGeom>
              <a:ln w="19050" cmpd="sng">
                <a:solidFill>
                  <a:srgbClr val="0000FF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Conector recto 32"/>
              <p:cNvCxnSpPr/>
              <p:nvPr/>
            </p:nvCxnSpPr>
            <p:spPr>
              <a:xfrm>
                <a:off x="4513698" y="5282844"/>
                <a:ext cx="3626060" cy="16712"/>
              </a:xfrm>
              <a:prstGeom prst="line">
                <a:avLst/>
              </a:prstGeom>
              <a:ln w="19050" cmpd="sng">
                <a:solidFill>
                  <a:srgbClr val="0000FF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Conector recto 33"/>
              <p:cNvCxnSpPr/>
              <p:nvPr/>
            </p:nvCxnSpPr>
            <p:spPr>
              <a:xfrm>
                <a:off x="8225318" y="5284840"/>
                <a:ext cx="3626060" cy="16712"/>
              </a:xfrm>
              <a:prstGeom prst="line">
                <a:avLst/>
              </a:prstGeom>
              <a:ln w="19050" cmpd="sng">
                <a:solidFill>
                  <a:srgbClr val="0000FF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Conector recto 37"/>
              <p:cNvCxnSpPr/>
              <p:nvPr/>
            </p:nvCxnSpPr>
            <p:spPr>
              <a:xfrm flipV="1">
                <a:off x="5349195" y="4848344"/>
                <a:ext cx="0" cy="417789"/>
              </a:xfrm>
              <a:prstGeom prst="line">
                <a:avLst/>
              </a:prstGeom>
              <a:ln w="28575" cmpd="sng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Conector recto 38"/>
              <p:cNvCxnSpPr/>
              <p:nvPr/>
            </p:nvCxnSpPr>
            <p:spPr>
              <a:xfrm flipV="1">
                <a:off x="11013870" y="4848343"/>
                <a:ext cx="0" cy="417789"/>
              </a:xfrm>
              <a:prstGeom prst="line">
                <a:avLst/>
              </a:prstGeom>
              <a:ln w="28575" cmpd="sng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CuadroTexto 39"/>
              <p:cNvSpPr txBox="1"/>
              <p:nvPr/>
            </p:nvSpPr>
            <p:spPr>
              <a:xfrm>
                <a:off x="969179" y="5297547"/>
                <a:ext cx="72327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>
                    <a:solidFill>
                      <a:srgbClr val="002D56"/>
                    </a:solidFill>
                  </a:rPr>
                  <a:t>-</a:t>
                </a:r>
                <a:r>
                  <a:rPr lang="es-ES" err="1">
                    <a:solidFill>
                      <a:srgbClr val="002D56"/>
                    </a:solidFill>
                  </a:rPr>
                  <a:t>t</a:t>
                </a:r>
                <a:r>
                  <a:rPr lang="es-ES" baseline="-25000" err="1">
                    <a:solidFill>
                      <a:srgbClr val="002D56"/>
                    </a:solidFill>
                    <a:latin typeface="Symbol" charset="2"/>
                    <a:cs typeface="Symbol" charset="2"/>
                  </a:rPr>
                  <a:t>a</a:t>
                </a:r>
                <a:r>
                  <a:rPr lang="es-ES" baseline="-25000">
                    <a:solidFill>
                      <a:srgbClr val="002D56"/>
                    </a:solidFill>
                  </a:rPr>
                  <a:t>/2,v</a:t>
                </a:r>
              </a:p>
            </p:txBody>
          </p:sp>
          <p:sp>
            <p:nvSpPr>
              <p:cNvPr id="41" name="CuadroTexto 40"/>
              <p:cNvSpPr txBox="1"/>
              <p:nvPr/>
            </p:nvSpPr>
            <p:spPr>
              <a:xfrm>
                <a:off x="2926252" y="5316266"/>
                <a:ext cx="6463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err="1">
                    <a:solidFill>
                      <a:srgbClr val="002D56"/>
                    </a:solidFill>
                  </a:rPr>
                  <a:t>t</a:t>
                </a:r>
                <a:r>
                  <a:rPr lang="es-ES" baseline="-25000" err="1">
                    <a:solidFill>
                      <a:srgbClr val="002D56"/>
                    </a:solidFill>
                    <a:latin typeface="Symbol" charset="2"/>
                    <a:cs typeface="Symbol" charset="2"/>
                  </a:rPr>
                  <a:t>a</a:t>
                </a:r>
                <a:r>
                  <a:rPr lang="es-ES" baseline="-25000">
                    <a:solidFill>
                      <a:srgbClr val="002D56"/>
                    </a:solidFill>
                  </a:rPr>
                  <a:t>/2,v</a:t>
                </a:r>
              </a:p>
            </p:txBody>
          </p:sp>
          <p:sp>
            <p:nvSpPr>
              <p:cNvPr id="42" name="CuadroTexto 41"/>
              <p:cNvSpPr txBox="1"/>
              <p:nvPr/>
            </p:nvSpPr>
            <p:spPr>
              <a:xfrm>
                <a:off x="5113247" y="5314267"/>
                <a:ext cx="5565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>
                    <a:solidFill>
                      <a:srgbClr val="002D56"/>
                    </a:solidFill>
                  </a:rPr>
                  <a:t>-</a:t>
                </a:r>
                <a:r>
                  <a:rPr lang="es-ES" err="1">
                    <a:solidFill>
                      <a:srgbClr val="002D56"/>
                    </a:solidFill>
                  </a:rPr>
                  <a:t>t</a:t>
                </a:r>
                <a:r>
                  <a:rPr lang="es-ES" baseline="-25000" err="1">
                    <a:solidFill>
                      <a:srgbClr val="002D56"/>
                    </a:solidFill>
                    <a:latin typeface="Symbol" charset="2"/>
                    <a:cs typeface="Symbol" charset="2"/>
                  </a:rPr>
                  <a:t>a,n</a:t>
                </a:r>
                <a:endParaRPr lang="es-ES" baseline="-25000">
                  <a:solidFill>
                    <a:srgbClr val="002D56"/>
                  </a:solidFill>
                </a:endParaRPr>
              </a:p>
            </p:txBody>
          </p:sp>
          <p:sp>
            <p:nvSpPr>
              <p:cNvPr id="43" name="CuadroTexto 42"/>
              <p:cNvSpPr txBox="1"/>
              <p:nvPr/>
            </p:nvSpPr>
            <p:spPr>
              <a:xfrm>
                <a:off x="10830062" y="5316260"/>
                <a:ext cx="4796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err="1">
                    <a:solidFill>
                      <a:srgbClr val="002D56"/>
                    </a:solidFill>
                  </a:rPr>
                  <a:t>t</a:t>
                </a:r>
                <a:r>
                  <a:rPr lang="es-ES" baseline="-25000" err="1">
                    <a:solidFill>
                      <a:srgbClr val="002D56"/>
                    </a:solidFill>
                    <a:latin typeface="Symbol" charset="2"/>
                    <a:cs typeface="Symbol" charset="2"/>
                  </a:rPr>
                  <a:t>a,n</a:t>
                </a:r>
                <a:endParaRPr lang="es-ES" baseline="-25000">
                  <a:solidFill>
                    <a:srgbClr val="002D56"/>
                  </a:solidFill>
                </a:endParaRPr>
              </a:p>
            </p:txBody>
          </p:sp>
          <p:sp>
            <p:nvSpPr>
              <p:cNvPr id="44" name="CuadroTexto 43"/>
              <p:cNvSpPr txBox="1"/>
              <p:nvPr/>
            </p:nvSpPr>
            <p:spPr>
              <a:xfrm>
                <a:off x="1904935" y="4278155"/>
                <a:ext cx="91904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sz="1200">
                    <a:solidFill>
                      <a:srgbClr val="002D56"/>
                    </a:solidFill>
                  </a:rPr>
                  <a:t>Zona de </a:t>
                </a:r>
                <a:r>
                  <a:rPr lang="es-ES" sz="1200" b="1">
                    <a:solidFill>
                      <a:srgbClr val="002D56"/>
                    </a:solidFill>
                  </a:rPr>
                  <a:t>NO</a:t>
                </a:r>
                <a:r>
                  <a:rPr lang="es-ES" sz="1200">
                    <a:solidFill>
                      <a:srgbClr val="002D56"/>
                    </a:solidFill>
                  </a:rPr>
                  <a:t> rechazo para Ho</a:t>
                </a:r>
              </a:p>
            </p:txBody>
          </p:sp>
          <p:sp>
            <p:nvSpPr>
              <p:cNvPr id="45" name="CuadroTexto 44"/>
              <p:cNvSpPr txBox="1"/>
              <p:nvPr/>
            </p:nvSpPr>
            <p:spPr>
              <a:xfrm>
                <a:off x="5850494" y="4397132"/>
                <a:ext cx="91904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sz="1200">
                    <a:solidFill>
                      <a:srgbClr val="002D56"/>
                    </a:solidFill>
                  </a:rPr>
                  <a:t>Zona de </a:t>
                </a:r>
                <a:r>
                  <a:rPr lang="es-ES" sz="1200" b="1">
                    <a:solidFill>
                      <a:srgbClr val="002D56"/>
                    </a:solidFill>
                  </a:rPr>
                  <a:t>NO</a:t>
                </a:r>
                <a:r>
                  <a:rPr lang="es-ES" sz="1200">
                    <a:solidFill>
                      <a:srgbClr val="002D56"/>
                    </a:solidFill>
                  </a:rPr>
                  <a:t> rechazo para Ho</a:t>
                </a:r>
              </a:p>
            </p:txBody>
          </p:sp>
          <p:sp>
            <p:nvSpPr>
              <p:cNvPr id="46" name="CuadroTexto 45"/>
              <p:cNvSpPr txBox="1"/>
              <p:nvPr/>
            </p:nvSpPr>
            <p:spPr>
              <a:xfrm>
                <a:off x="9610234" y="4363709"/>
                <a:ext cx="91904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sz="1200">
                    <a:solidFill>
                      <a:srgbClr val="002D56"/>
                    </a:solidFill>
                  </a:rPr>
                  <a:t>Zona de </a:t>
                </a:r>
                <a:r>
                  <a:rPr lang="es-ES" sz="1200" b="1">
                    <a:solidFill>
                      <a:srgbClr val="002D56"/>
                    </a:solidFill>
                  </a:rPr>
                  <a:t>NO</a:t>
                </a:r>
                <a:r>
                  <a:rPr lang="es-ES" sz="1200">
                    <a:solidFill>
                      <a:srgbClr val="002D56"/>
                    </a:solidFill>
                  </a:rPr>
                  <a:t> rechazo para Ho</a:t>
                </a:r>
              </a:p>
            </p:txBody>
          </p:sp>
        </p:grpSp>
        <p:cxnSp>
          <p:nvCxnSpPr>
            <p:cNvPr id="36" name="Conector recto 35"/>
            <p:cNvCxnSpPr/>
            <p:nvPr/>
          </p:nvCxnSpPr>
          <p:spPr>
            <a:xfrm flipV="1">
              <a:off x="1403636" y="4662515"/>
              <a:ext cx="0" cy="417789"/>
            </a:xfrm>
            <a:prstGeom prst="line">
              <a:avLst/>
            </a:prstGeom>
            <a:ln w="28575" cmpd="sng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ector recto 36"/>
            <p:cNvCxnSpPr/>
            <p:nvPr/>
          </p:nvCxnSpPr>
          <p:spPr>
            <a:xfrm flipV="1">
              <a:off x="3310581" y="4647798"/>
              <a:ext cx="0" cy="417789"/>
            </a:xfrm>
            <a:prstGeom prst="line">
              <a:avLst/>
            </a:prstGeom>
            <a:ln w="28575" cmpd="sng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00694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254976" y="480611"/>
            <a:ext cx="8477930" cy="970450"/>
          </a:xfrm>
        </p:spPr>
        <p:txBody>
          <a:bodyPr>
            <a:normAutofit fontScale="90000"/>
          </a:bodyPr>
          <a:lstStyle/>
          <a:p>
            <a:r>
              <a:rPr lang="es-ES"/>
              <a:t>Valores críticos y zonas críticas</a:t>
            </a:r>
            <a:br>
              <a:rPr lang="es-ES"/>
            </a:br>
            <a:r>
              <a:rPr lang="es-ES" sz="3000"/>
              <a:t>(Distribución muestral </a:t>
            </a:r>
            <a:r>
              <a:rPr lang="es-ES" sz="3000">
                <a:sym typeface="Wingdings"/>
              </a:rPr>
              <a:t> </a:t>
            </a:r>
            <a:r>
              <a:rPr lang="es-ES" sz="3000"/>
              <a:t>ji-cuadrado)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757142" y="2038461"/>
            <a:ext cx="9301252" cy="952905"/>
          </a:xfrm>
        </p:spPr>
        <p:txBody>
          <a:bodyPr>
            <a:normAutofit fontScale="92500"/>
          </a:bodyPr>
          <a:lstStyle/>
          <a:p>
            <a:r>
              <a:rPr lang="es-ES"/>
              <a:t>Dependiendo del tipo de hipótesis y del tamaño del nivel de significancia se establecen los valores críticos y las zonas criticas.</a:t>
            </a:r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>
          <a:xfrm>
            <a:off x="8241907" y="6476163"/>
            <a:ext cx="3950093" cy="365125"/>
          </a:xfrm>
        </p:spPr>
        <p:txBody>
          <a:bodyPr/>
          <a:lstStyle/>
          <a:p>
            <a:endParaRPr lang="en-US"/>
          </a:p>
        </p:txBody>
      </p:sp>
      <p:grpSp>
        <p:nvGrpSpPr>
          <p:cNvPr id="4" name="Agrupar 3"/>
          <p:cNvGrpSpPr/>
          <p:nvPr/>
        </p:nvGrpSpPr>
        <p:grpSpPr>
          <a:xfrm>
            <a:off x="415644" y="1437435"/>
            <a:ext cx="2103397" cy="841359"/>
            <a:chOff x="1898712" y="247782"/>
            <a:chExt cx="2103397" cy="841359"/>
          </a:xfr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</p:grpSpPr>
        <p:sp>
          <p:nvSpPr>
            <p:cNvPr id="5" name="Cheurón 4"/>
            <p:cNvSpPr/>
            <p:nvPr/>
          </p:nvSpPr>
          <p:spPr>
            <a:xfrm>
              <a:off x="1898712" y="247782"/>
              <a:ext cx="2103397" cy="841359"/>
            </a:xfrm>
            <a:prstGeom prst="chevron">
              <a:avLst/>
            </a:prstGeom>
            <a:sp3d contourW="19050" prstMaterial="metal">
              <a:bevelT w="88900" h="203200"/>
              <a:bevelB w="165100" h="2540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-332031"/>
                <a:satOff val="-268"/>
                <a:lumOff val="549"/>
                <a:alphaOff val="0"/>
              </a:schemeClr>
            </a:fillRef>
            <a:effectRef idx="2">
              <a:schemeClr val="accent4">
                <a:hueOff val="-332031"/>
                <a:satOff val="-268"/>
                <a:lumOff val="549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" name="Cheurón 4"/>
            <p:cNvSpPr/>
            <p:nvPr/>
          </p:nvSpPr>
          <p:spPr>
            <a:xfrm>
              <a:off x="2319392" y="247782"/>
              <a:ext cx="1262038" cy="841359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009" tIns="22670" rIns="22670" bIns="22670" numCol="1" spcCol="1270" anchor="ctr" anchorCtr="0">
              <a:noAutofit/>
            </a:bodyPr>
            <a:lstStyle/>
            <a:p>
              <a:pPr lvl="0" algn="ctr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ES" sz="1700">
                  <a:solidFill>
                    <a:srgbClr val="002D56"/>
                  </a:solidFill>
                </a:rPr>
                <a:t>Valores críticos</a:t>
              </a:r>
              <a:endParaRPr lang="es-ES" sz="1700" kern="1200">
                <a:solidFill>
                  <a:srgbClr val="002D56"/>
                </a:solidFill>
              </a:endParaRPr>
            </a:p>
          </p:txBody>
        </p:sp>
      </p:grpSp>
      <p:grpSp>
        <p:nvGrpSpPr>
          <p:cNvPr id="7" name="Agrupar 6"/>
          <p:cNvGrpSpPr/>
          <p:nvPr/>
        </p:nvGrpSpPr>
        <p:grpSpPr>
          <a:xfrm>
            <a:off x="584847" y="3158485"/>
            <a:ext cx="11067530" cy="2343279"/>
            <a:chOff x="584847" y="3158485"/>
            <a:chExt cx="11067530" cy="2343279"/>
          </a:xfrm>
        </p:grpSpPr>
        <p:grpSp>
          <p:nvGrpSpPr>
            <p:cNvPr id="18" name="Agrupar 17"/>
            <p:cNvGrpSpPr/>
            <p:nvPr/>
          </p:nvGrpSpPr>
          <p:grpSpPr>
            <a:xfrm>
              <a:off x="584847" y="3158485"/>
              <a:ext cx="11067530" cy="2343279"/>
              <a:chOff x="584847" y="3158485"/>
              <a:chExt cx="11067530" cy="2343279"/>
            </a:xfrm>
          </p:grpSpPr>
          <p:grpSp>
            <p:nvGrpSpPr>
              <p:cNvPr id="16" name="Agrupar 15"/>
              <p:cNvGrpSpPr/>
              <p:nvPr/>
            </p:nvGrpSpPr>
            <p:grpSpPr>
              <a:xfrm>
                <a:off x="868918" y="3158485"/>
                <a:ext cx="10783459" cy="1957244"/>
                <a:chOff x="868918" y="3158485"/>
                <a:chExt cx="10783459" cy="1957244"/>
              </a:xfrm>
            </p:grpSpPr>
            <p:grpSp>
              <p:nvGrpSpPr>
                <p:cNvPr id="12" name="Agrupar 11"/>
                <p:cNvGrpSpPr/>
                <p:nvPr/>
              </p:nvGrpSpPr>
              <p:grpSpPr>
                <a:xfrm>
                  <a:off x="868918" y="3158485"/>
                  <a:ext cx="10783459" cy="1957244"/>
                  <a:chOff x="868918" y="3158485"/>
                  <a:chExt cx="10783459" cy="1957244"/>
                </a:xfrm>
              </p:grpSpPr>
              <p:pic>
                <p:nvPicPr>
                  <p:cNvPr id="9" name="Imagen 8"/>
                  <p:cNvPicPr>
                    <a:picLocks noChangeAspect="1"/>
                  </p:cNvPicPr>
                  <p:nvPr/>
                </p:nvPicPr>
                <p:blipFill rotWithShape="1">
                  <a:blip r:embed="rId3"/>
                  <a:srcRect l="22155" t="21785" r="21530" b="21538"/>
                  <a:stretch/>
                </p:blipFill>
                <p:spPr>
                  <a:xfrm>
                    <a:off x="902338" y="3158485"/>
                    <a:ext cx="2925760" cy="1955251"/>
                  </a:xfrm>
                  <a:prstGeom prst="rect">
                    <a:avLst/>
                  </a:prstGeom>
                </p:spPr>
              </p:pic>
              <p:pic>
                <p:nvPicPr>
                  <p:cNvPr id="27" name="Imagen 26"/>
                  <p:cNvPicPr>
                    <a:picLocks noChangeAspect="1"/>
                  </p:cNvPicPr>
                  <p:nvPr/>
                </p:nvPicPr>
                <p:blipFill rotWithShape="1">
                  <a:blip r:embed="rId3"/>
                  <a:srcRect l="22155" t="21785" r="21530" b="21538"/>
                  <a:stretch/>
                </p:blipFill>
                <p:spPr>
                  <a:xfrm>
                    <a:off x="4814478" y="3158485"/>
                    <a:ext cx="2925760" cy="1955251"/>
                  </a:xfrm>
                  <a:prstGeom prst="rect">
                    <a:avLst/>
                  </a:prstGeom>
                </p:spPr>
              </p:pic>
              <p:pic>
                <p:nvPicPr>
                  <p:cNvPr id="31" name="Imagen 30"/>
                  <p:cNvPicPr>
                    <a:picLocks noChangeAspect="1"/>
                  </p:cNvPicPr>
                  <p:nvPr/>
                </p:nvPicPr>
                <p:blipFill rotWithShape="1">
                  <a:blip r:embed="rId3"/>
                  <a:srcRect l="22155" t="21785" r="21530" b="21538"/>
                  <a:stretch/>
                </p:blipFill>
                <p:spPr>
                  <a:xfrm>
                    <a:off x="8726617" y="3158485"/>
                    <a:ext cx="2925760" cy="1955251"/>
                  </a:xfrm>
                  <a:prstGeom prst="rect">
                    <a:avLst/>
                  </a:prstGeom>
                </p:spPr>
              </p:pic>
              <p:cxnSp>
                <p:nvCxnSpPr>
                  <p:cNvPr id="11" name="Conector recto 10"/>
                  <p:cNvCxnSpPr/>
                  <p:nvPr/>
                </p:nvCxnSpPr>
                <p:spPr>
                  <a:xfrm>
                    <a:off x="868918" y="5097021"/>
                    <a:ext cx="2907532" cy="0"/>
                  </a:xfrm>
                  <a:prstGeom prst="line">
                    <a:avLst/>
                  </a:prstGeom>
                  <a:ln w="19050" cmpd="sng">
                    <a:solidFill>
                      <a:srgbClr val="0000FF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" name="Conector recto 34"/>
                  <p:cNvCxnSpPr/>
                  <p:nvPr/>
                </p:nvCxnSpPr>
                <p:spPr>
                  <a:xfrm>
                    <a:off x="4831187" y="5115729"/>
                    <a:ext cx="2907532" cy="0"/>
                  </a:xfrm>
                  <a:prstGeom prst="line">
                    <a:avLst/>
                  </a:prstGeom>
                  <a:ln w="19050" cmpd="sng">
                    <a:solidFill>
                      <a:srgbClr val="0000FF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" name="Conector recto 46"/>
                  <p:cNvCxnSpPr/>
                  <p:nvPr/>
                </p:nvCxnSpPr>
                <p:spPr>
                  <a:xfrm>
                    <a:off x="8707897" y="5115729"/>
                    <a:ext cx="2907532" cy="0"/>
                  </a:xfrm>
                  <a:prstGeom prst="line">
                    <a:avLst/>
                  </a:prstGeom>
                  <a:ln w="19050" cmpd="sng">
                    <a:solidFill>
                      <a:srgbClr val="0000FF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14" name="Conector recto 13"/>
                <p:cNvCxnSpPr/>
                <p:nvPr/>
              </p:nvCxnSpPr>
              <p:spPr>
                <a:xfrm>
                  <a:off x="1169697" y="4428559"/>
                  <a:ext cx="0" cy="668462"/>
                </a:xfrm>
                <a:prstGeom prst="line">
                  <a:avLst/>
                </a:prstGeom>
                <a:ln w="28575" cmpd="sng"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Conector recto 47"/>
                <p:cNvCxnSpPr/>
                <p:nvPr/>
              </p:nvCxnSpPr>
              <p:spPr>
                <a:xfrm>
                  <a:off x="1973786" y="4413844"/>
                  <a:ext cx="0" cy="668462"/>
                </a:xfrm>
                <a:prstGeom prst="line">
                  <a:avLst/>
                </a:prstGeom>
                <a:ln w="28575" cmpd="sng"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Conector recto 48"/>
                <p:cNvCxnSpPr/>
                <p:nvPr/>
              </p:nvCxnSpPr>
              <p:spPr>
                <a:xfrm>
                  <a:off x="5081837" y="4447267"/>
                  <a:ext cx="0" cy="668462"/>
                </a:xfrm>
                <a:prstGeom prst="line">
                  <a:avLst/>
                </a:prstGeom>
                <a:ln w="28575" cmpd="sng"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Conector recto 49"/>
                <p:cNvCxnSpPr/>
                <p:nvPr/>
              </p:nvCxnSpPr>
              <p:spPr>
                <a:xfrm>
                  <a:off x="9827464" y="4447266"/>
                  <a:ext cx="0" cy="668462"/>
                </a:xfrm>
                <a:prstGeom prst="line">
                  <a:avLst/>
                </a:prstGeom>
                <a:ln w="28575" cmpd="sng"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" name="CuadroTexto 16"/>
              <p:cNvSpPr txBox="1"/>
              <p:nvPr/>
            </p:nvSpPr>
            <p:spPr>
              <a:xfrm>
                <a:off x="584847" y="5130436"/>
                <a:ext cx="116863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>
                    <a:solidFill>
                      <a:srgbClr val="002D56"/>
                    </a:solidFill>
                    <a:latin typeface="Symbol" charset="2"/>
                    <a:cs typeface="Symbol" charset="2"/>
                  </a:rPr>
                  <a:t>c</a:t>
                </a:r>
                <a:r>
                  <a:rPr lang="es-ES" baseline="30000">
                    <a:solidFill>
                      <a:srgbClr val="002D56"/>
                    </a:solidFill>
                    <a:latin typeface="Symbol" charset="2"/>
                    <a:cs typeface="Symbol" charset="2"/>
                  </a:rPr>
                  <a:t>2</a:t>
                </a:r>
                <a:r>
                  <a:rPr lang="es-ES" baseline="-25000">
                    <a:solidFill>
                      <a:srgbClr val="002D56"/>
                    </a:solidFill>
                    <a:latin typeface="Symbol" charset="2"/>
                    <a:cs typeface="Symbol" charset="2"/>
                  </a:rPr>
                  <a:t>(1-a/2),</a:t>
                </a:r>
                <a:r>
                  <a:rPr lang="es-ES" baseline="-25000">
                    <a:solidFill>
                      <a:srgbClr val="002D56"/>
                    </a:solidFill>
                    <a:cs typeface="Symbol" charset="2"/>
                  </a:rPr>
                  <a:t>n-1</a:t>
                </a:r>
                <a:endParaRPr lang="es-ES" baseline="-25000">
                  <a:solidFill>
                    <a:srgbClr val="002D56"/>
                  </a:solidFill>
                  <a:latin typeface="Symbol" charset="2"/>
                  <a:cs typeface="Symbol" charset="2"/>
                </a:endParaRPr>
              </a:p>
            </p:txBody>
          </p:sp>
          <p:sp>
            <p:nvSpPr>
              <p:cNvPr id="51" name="CuadroTexto 50"/>
              <p:cNvSpPr txBox="1"/>
              <p:nvPr/>
            </p:nvSpPr>
            <p:spPr>
              <a:xfrm>
                <a:off x="1823394" y="5130436"/>
                <a:ext cx="8737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>
                    <a:solidFill>
                      <a:srgbClr val="002D56"/>
                    </a:solidFill>
                    <a:latin typeface="Symbol" charset="2"/>
                    <a:cs typeface="Symbol" charset="2"/>
                  </a:rPr>
                  <a:t>c</a:t>
                </a:r>
                <a:r>
                  <a:rPr lang="es-ES" baseline="30000">
                    <a:solidFill>
                      <a:srgbClr val="002D56"/>
                    </a:solidFill>
                    <a:latin typeface="Symbol" charset="2"/>
                    <a:cs typeface="Symbol" charset="2"/>
                  </a:rPr>
                  <a:t>2</a:t>
                </a:r>
                <a:r>
                  <a:rPr lang="es-ES" baseline="-25000">
                    <a:solidFill>
                      <a:srgbClr val="002D56"/>
                    </a:solidFill>
                    <a:latin typeface="Symbol" charset="2"/>
                    <a:cs typeface="Symbol" charset="2"/>
                  </a:rPr>
                  <a:t>a/2,</a:t>
                </a:r>
                <a:r>
                  <a:rPr lang="es-ES" baseline="-25000">
                    <a:solidFill>
                      <a:srgbClr val="002D56"/>
                    </a:solidFill>
                    <a:cs typeface="Symbol" charset="2"/>
                  </a:rPr>
                  <a:t>n-1</a:t>
                </a:r>
                <a:endParaRPr lang="es-ES" baseline="-25000">
                  <a:solidFill>
                    <a:srgbClr val="002D56"/>
                  </a:solidFill>
                  <a:latin typeface="Symbol" charset="2"/>
                  <a:cs typeface="Symbol" charset="2"/>
                </a:endParaRPr>
              </a:p>
            </p:txBody>
          </p:sp>
          <p:sp>
            <p:nvSpPr>
              <p:cNvPr id="52" name="CuadroTexto 51"/>
              <p:cNvSpPr txBox="1"/>
              <p:nvPr/>
            </p:nvSpPr>
            <p:spPr>
              <a:xfrm>
                <a:off x="4580536" y="5132432"/>
                <a:ext cx="10104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>
                    <a:solidFill>
                      <a:srgbClr val="002D56"/>
                    </a:solidFill>
                    <a:latin typeface="Symbol" charset="2"/>
                    <a:cs typeface="Symbol" charset="2"/>
                  </a:rPr>
                  <a:t>c</a:t>
                </a:r>
                <a:r>
                  <a:rPr lang="es-ES" baseline="30000">
                    <a:solidFill>
                      <a:srgbClr val="002D56"/>
                    </a:solidFill>
                    <a:latin typeface="Symbol" charset="2"/>
                    <a:cs typeface="Symbol" charset="2"/>
                  </a:rPr>
                  <a:t>2</a:t>
                </a:r>
                <a:r>
                  <a:rPr lang="es-ES" baseline="-25000">
                    <a:solidFill>
                      <a:srgbClr val="002D56"/>
                    </a:solidFill>
                    <a:latin typeface="Symbol" charset="2"/>
                    <a:cs typeface="Symbol" charset="2"/>
                  </a:rPr>
                  <a:t>(1-a),</a:t>
                </a:r>
                <a:r>
                  <a:rPr lang="es-ES" baseline="-25000">
                    <a:solidFill>
                      <a:srgbClr val="002D56"/>
                    </a:solidFill>
                    <a:cs typeface="Symbol" charset="2"/>
                  </a:rPr>
                  <a:t>n-1</a:t>
                </a:r>
                <a:endParaRPr lang="es-ES" baseline="-25000">
                  <a:solidFill>
                    <a:srgbClr val="002D56"/>
                  </a:solidFill>
                  <a:latin typeface="Symbol" charset="2"/>
                  <a:cs typeface="Symbol" charset="2"/>
                </a:endParaRPr>
              </a:p>
            </p:txBody>
          </p:sp>
          <p:sp>
            <p:nvSpPr>
              <p:cNvPr id="53" name="CuadroTexto 52"/>
              <p:cNvSpPr txBox="1"/>
              <p:nvPr/>
            </p:nvSpPr>
            <p:spPr>
              <a:xfrm>
                <a:off x="9461853" y="5115719"/>
                <a:ext cx="75408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>
                    <a:solidFill>
                      <a:srgbClr val="002D56"/>
                    </a:solidFill>
                    <a:latin typeface="Symbol" charset="2"/>
                    <a:cs typeface="Symbol" charset="2"/>
                  </a:rPr>
                  <a:t>c</a:t>
                </a:r>
                <a:r>
                  <a:rPr lang="es-ES" baseline="30000">
                    <a:solidFill>
                      <a:srgbClr val="002D56"/>
                    </a:solidFill>
                    <a:latin typeface="Symbol" charset="2"/>
                    <a:cs typeface="Symbol" charset="2"/>
                  </a:rPr>
                  <a:t>2</a:t>
                </a:r>
                <a:r>
                  <a:rPr lang="es-ES" baseline="-25000">
                    <a:solidFill>
                      <a:srgbClr val="002D56"/>
                    </a:solidFill>
                    <a:latin typeface="Symbol" charset="2"/>
                    <a:cs typeface="Symbol" charset="2"/>
                  </a:rPr>
                  <a:t>a,</a:t>
                </a:r>
                <a:r>
                  <a:rPr lang="es-ES" baseline="-25000">
                    <a:solidFill>
                      <a:srgbClr val="002D56"/>
                    </a:solidFill>
                    <a:cs typeface="Symbol" charset="2"/>
                  </a:rPr>
                  <a:t>n-1</a:t>
                </a:r>
                <a:endParaRPr lang="es-ES" baseline="-25000">
                  <a:solidFill>
                    <a:srgbClr val="002D56"/>
                  </a:solidFill>
                  <a:latin typeface="Symbol" charset="2"/>
                  <a:cs typeface="Symbol" charset="2"/>
                </a:endParaRPr>
              </a:p>
            </p:txBody>
          </p:sp>
        </p:grpSp>
        <p:sp>
          <p:nvSpPr>
            <p:cNvPr id="24" name="CuadroTexto 23"/>
            <p:cNvSpPr txBox="1"/>
            <p:nvPr/>
          </p:nvSpPr>
          <p:spPr>
            <a:xfrm>
              <a:off x="5113247" y="4411847"/>
              <a:ext cx="71852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000">
                  <a:solidFill>
                    <a:srgbClr val="002D56"/>
                  </a:solidFill>
                </a:rPr>
                <a:t>Zona de </a:t>
              </a:r>
              <a:r>
                <a:rPr lang="es-ES" sz="1000" b="1">
                  <a:solidFill>
                    <a:srgbClr val="002D56"/>
                  </a:solidFill>
                </a:rPr>
                <a:t>NO</a:t>
              </a:r>
              <a:r>
                <a:rPr lang="es-ES" sz="1000">
                  <a:solidFill>
                    <a:srgbClr val="002D56"/>
                  </a:solidFill>
                </a:rPr>
                <a:t> rechazo para Ho</a:t>
              </a:r>
            </a:p>
          </p:txBody>
        </p:sp>
        <p:sp>
          <p:nvSpPr>
            <p:cNvPr id="45" name="CuadroTexto 44"/>
            <p:cNvSpPr txBox="1"/>
            <p:nvPr/>
          </p:nvSpPr>
          <p:spPr>
            <a:xfrm>
              <a:off x="9108936" y="4397127"/>
              <a:ext cx="71852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000">
                  <a:solidFill>
                    <a:srgbClr val="002D56"/>
                  </a:solidFill>
                </a:rPr>
                <a:t>Zona de </a:t>
              </a:r>
              <a:r>
                <a:rPr lang="es-ES" sz="1000" b="1">
                  <a:solidFill>
                    <a:srgbClr val="002D56"/>
                  </a:solidFill>
                </a:rPr>
                <a:t>NO</a:t>
              </a:r>
              <a:r>
                <a:rPr lang="es-ES" sz="1000">
                  <a:solidFill>
                    <a:srgbClr val="002D56"/>
                  </a:solidFill>
                </a:rPr>
                <a:t> rechazo para Ho</a:t>
              </a:r>
            </a:p>
          </p:txBody>
        </p:sp>
        <p:sp>
          <p:nvSpPr>
            <p:cNvPr id="46" name="CuadroTexto 45"/>
            <p:cNvSpPr txBox="1"/>
            <p:nvPr/>
          </p:nvSpPr>
          <p:spPr>
            <a:xfrm>
              <a:off x="1221838" y="4380417"/>
              <a:ext cx="71852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000">
                  <a:solidFill>
                    <a:srgbClr val="002D56"/>
                  </a:solidFill>
                </a:rPr>
                <a:t>Zona de </a:t>
              </a:r>
              <a:r>
                <a:rPr lang="es-ES" sz="1000" b="1">
                  <a:solidFill>
                    <a:srgbClr val="002D56"/>
                  </a:solidFill>
                </a:rPr>
                <a:t>NO</a:t>
              </a:r>
              <a:r>
                <a:rPr lang="es-ES" sz="1000">
                  <a:solidFill>
                    <a:srgbClr val="002D56"/>
                  </a:solidFill>
                </a:rPr>
                <a:t> rechazo para Ho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3799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5" name="Agrupar 4"/>
          <p:cNvGrpSpPr/>
          <p:nvPr/>
        </p:nvGrpSpPr>
        <p:grpSpPr>
          <a:xfrm>
            <a:off x="584847" y="3158485"/>
            <a:ext cx="11067530" cy="2341283"/>
            <a:chOff x="584847" y="3158485"/>
            <a:chExt cx="11067530" cy="2341283"/>
          </a:xfrm>
        </p:grpSpPr>
        <p:grpSp>
          <p:nvGrpSpPr>
            <p:cNvPr id="6" name="Agrupar 5"/>
            <p:cNvGrpSpPr/>
            <p:nvPr/>
          </p:nvGrpSpPr>
          <p:grpSpPr>
            <a:xfrm>
              <a:off x="584847" y="3158485"/>
              <a:ext cx="11067530" cy="2341283"/>
              <a:chOff x="584847" y="3158485"/>
              <a:chExt cx="11067530" cy="2341283"/>
            </a:xfrm>
          </p:grpSpPr>
          <p:grpSp>
            <p:nvGrpSpPr>
              <p:cNvPr id="10" name="Agrupar 9"/>
              <p:cNvGrpSpPr/>
              <p:nvPr/>
            </p:nvGrpSpPr>
            <p:grpSpPr>
              <a:xfrm>
                <a:off x="868918" y="3158485"/>
                <a:ext cx="10783459" cy="1957244"/>
                <a:chOff x="868918" y="3158485"/>
                <a:chExt cx="10783459" cy="1957244"/>
              </a:xfrm>
            </p:grpSpPr>
            <p:grpSp>
              <p:nvGrpSpPr>
                <p:cNvPr id="15" name="Agrupar 14"/>
                <p:cNvGrpSpPr/>
                <p:nvPr/>
              </p:nvGrpSpPr>
              <p:grpSpPr>
                <a:xfrm>
                  <a:off x="868918" y="3158485"/>
                  <a:ext cx="10783459" cy="1957244"/>
                  <a:chOff x="868918" y="3158485"/>
                  <a:chExt cx="10783459" cy="1957244"/>
                </a:xfrm>
              </p:grpSpPr>
              <p:pic>
                <p:nvPicPr>
                  <p:cNvPr id="20" name="Imagen 19"/>
                  <p:cNvPicPr>
                    <a:picLocks noChangeAspect="1"/>
                  </p:cNvPicPr>
                  <p:nvPr/>
                </p:nvPicPr>
                <p:blipFill rotWithShape="1">
                  <a:blip r:embed="rId2"/>
                  <a:srcRect l="22155" t="21785" r="21530" b="21538"/>
                  <a:stretch/>
                </p:blipFill>
                <p:spPr>
                  <a:xfrm>
                    <a:off x="902338" y="3158485"/>
                    <a:ext cx="2925760" cy="1955251"/>
                  </a:xfrm>
                  <a:prstGeom prst="rect">
                    <a:avLst/>
                  </a:prstGeom>
                </p:spPr>
              </p:pic>
              <p:pic>
                <p:nvPicPr>
                  <p:cNvPr id="21" name="Imagen 20"/>
                  <p:cNvPicPr>
                    <a:picLocks noChangeAspect="1"/>
                  </p:cNvPicPr>
                  <p:nvPr/>
                </p:nvPicPr>
                <p:blipFill rotWithShape="1">
                  <a:blip r:embed="rId2"/>
                  <a:srcRect l="22155" t="21785" r="21530" b="21538"/>
                  <a:stretch/>
                </p:blipFill>
                <p:spPr>
                  <a:xfrm>
                    <a:off x="4814478" y="3158485"/>
                    <a:ext cx="2925760" cy="1955251"/>
                  </a:xfrm>
                  <a:prstGeom prst="rect">
                    <a:avLst/>
                  </a:prstGeom>
                </p:spPr>
              </p:pic>
              <p:pic>
                <p:nvPicPr>
                  <p:cNvPr id="22" name="Imagen 21"/>
                  <p:cNvPicPr>
                    <a:picLocks noChangeAspect="1"/>
                  </p:cNvPicPr>
                  <p:nvPr/>
                </p:nvPicPr>
                <p:blipFill rotWithShape="1">
                  <a:blip r:embed="rId2"/>
                  <a:srcRect l="22155" t="21785" r="21530" b="21538"/>
                  <a:stretch/>
                </p:blipFill>
                <p:spPr>
                  <a:xfrm>
                    <a:off x="8726617" y="3158485"/>
                    <a:ext cx="2925760" cy="1955251"/>
                  </a:xfrm>
                  <a:prstGeom prst="rect">
                    <a:avLst/>
                  </a:prstGeom>
                </p:spPr>
              </p:pic>
              <p:cxnSp>
                <p:nvCxnSpPr>
                  <p:cNvPr id="23" name="Conector recto 22"/>
                  <p:cNvCxnSpPr/>
                  <p:nvPr/>
                </p:nvCxnSpPr>
                <p:spPr>
                  <a:xfrm>
                    <a:off x="868918" y="5097021"/>
                    <a:ext cx="2907532" cy="0"/>
                  </a:xfrm>
                  <a:prstGeom prst="line">
                    <a:avLst/>
                  </a:prstGeom>
                  <a:ln w="19050" cmpd="sng">
                    <a:solidFill>
                      <a:srgbClr val="0000FF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" name="Conector recto 23"/>
                  <p:cNvCxnSpPr/>
                  <p:nvPr/>
                </p:nvCxnSpPr>
                <p:spPr>
                  <a:xfrm>
                    <a:off x="4831187" y="5115729"/>
                    <a:ext cx="2907532" cy="0"/>
                  </a:xfrm>
                  <a:prstGeom prst="line">
                    <a:avLst/>
                  </a:prstGeom>
                  <a:ln w="19050" cmpd="sng">
                    <a:solidFill>
                      <a:srgbClr val="0000FF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" name="Conector recto 24"/>
                  <p:cNvCxnSpPr/>
                  <p:nvPr/>
                </p:nvCxnSpPr>
                <p:spPr>
                  <a:xfrm>
                    <a:off x="8707897" y="5115729"/>
                    <a:ext cx="2907532" cy="0"/>
                  </a:xfrm>
                  <a:prstGeom prst="line">
                    <a:avLst/>
                  </a:prstGeom>
                  <a:ln w="19050" cmpd="sng">
                    <a:solidFill>
                      <a:srgbClr val="0000FF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16" name="Conector recto 15"/>
                <p:cNvCxnSpPr/>
                <p:nvPr/>
              </p:nvCxnSpPr>
              <p:spPr>
                <a:xfrm>
                  <a:off x="1169697" y="4428559"/>
                  <a:ext cx="0" cy="668462"/>
                </a:xfrm>
                <a:prstGeom prst="line">
                  <a:avLst/>
                </a:prstGeom>
                <a:ln w="28575" cmpd="sng"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Conector recto 16"/>
                <p:cNvCxnSpPr/>
                <p:nvPr/>
              </p:nvCxnSpPr>
              <p:spPr>
                <a:xfrm>
                  <a:off x="1973786" y="4413844"/>
                  <a:ext cx="0" cy="668462"/>
                </a:xfrm>
                <a:prstGeom prst="line">
                  <a:avLst/>
                </a:prstGeom>
                <a:ln w="28575" cmpd="sng"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Conector recto 17"/>
                <p:cNvCxnSpPr/>
                <p:nvPr/>
              </p:nvCxnSpPr>
              <p:spPr>
                <a:xfrm>
                  <a:off x="5081837" y="4447267"/>
                  <a:ext cx="0" cy="668462"/>
                </a:xfrm>
                <a:prstGeom prst="line">
                  <a:avLst/>
                </a:prstGeom>
                <a:ln w="28575" cmpd="sng"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Conector recto 18"/>
                <p:cNvCxnSpPr/>
                <p:nvPr/>
              </p:nvCxnSpPr>
              <p:spPr>
                <a:xfrm>
                  <a:off x="9827464" y="4447266"/>
                  <a:ext cx="0" cy="668462"/>
                </a:xfrm>
                <a:prstGeom prst="line">
                  <a:avLst/>
                </a:prstGeom>
                <a:ln w="28575" cmpd="sng"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1" name="CuadroTexto 10"/>
              <p:cNvSpPr txBox="1"/>
              <p:nvPr/>
            </p:nvSpPr>
            <p:spPr>
              <a:xfrm>
                <a:off x="584847" y="5130436"/>
                <a:ext cx="11643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>
                    <a:solidFill>
                      <a:srgbClr val="002D56"/>
                    </a:solidFill>
                    <a:latin typeface="+mj-lt"/>
                    <a:cs typeface="Symbol" charset="2"/>
                  </a:rPr>
                  <a:t>1/F</a:t>
                </a:r>
                <a:r>
                  <a:rPr lang="es-ES" baseline="-25000">
                    <a:solidFill>
                      <a:srgbClr val="002D56"/>
                    </a:solidFill>
                    <a:latin typeface="Symbol" charset="2"/>
                    <a:cs typeface="Symbol" charset="2"/>
                  </a:rPr>
                  <a:t>a/2,</a:t>
                </a:r>
                <a:r>
                  <a:rPr lang="es-ES" baseline="-25000">
                    <a:solidFill>
                      <a:srgbClr val="002D56"/>
                    </a:solidFill>
                    <a:cs typeface="Symbol" charset="2"/>
                  </a:rPr>
                  <a:t>v2,v1</a:t>
                </a:r>
                <a:endParaRPr lang="es-ES" baseline="-25000">
                  <a:solidFill>
                    <a:srgbClr val="002D56"/>
                  </a:solidFill>
                  <a:latin typeface="Symbol" charset="2"/>
                  <a:cs typeface="Symbol" charset="2"/>
                </a:endParaRPr>
              </a:p>
            </p:txBody>
          </p:sp>
          <p:sp>
            <p:nvSpPr>
              <p:cNvPr id="12" name="CuadroTexto 11"/>
              <p:cNvSpPr txBox="1"/>
              <p:nvPr/>
            </p:nvSpPr>
            <p:spPr>
              <a:xfrm>
                <a:off x="1823394" y="5130436"/>
                <a:ext cx="93558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>
                    <a:solidFill>
                      <a:srgbClr val="002D56"/>
                    </a:solidFill>
                    <a:latin typeface="+mj-lt"/>
                    <a:cs typeface="Symbol" charset="2"/>
                  </a:rPr>
                  <a:t>F</a:t>
                </a:r>
                <a:r>
                  <a:rPr lang="es-ES" baseline="-25000">
                    <a:solidFill>
                      <a:srgbClr val="002D56"/>
                    </a:solidFill>
                    <a:latin typeface="Symbol" charset="2"/>
                    <a:cs typeface="Symbol" charset="2"/>
                  </a:rPr>
                  <a:t>a/2,</a:t>
                </a:r>
                <a:r>
                  <a:rPr lang="es-ES" baseline="-25000">
                    <a:solidFill>
                      <a:srgbClr val="002D56"/>
                    </a:solidFill>
                    <a:cs typeface="Symbol" charset="2"/>
                  </a:rPr>
                  <a:t>v1,v2</a:t>
                </a:r>
                <a:endParaRPr lang="es-ES" baseline="-25000">
                  <a:solidFill>
                    <a:srgbClr val="002D56"/>
                  </a:solidFill>
                  <a:latin typeface="Symbol" charset="2"/>
                  <a:cs typeface="Symbol" charset="2"/>
                </a:endParaRPr>
              </a:p>
            </p:txBody>
          </p:sp>
        </p:grpSp>
        <p:sp>
          <p:nvSpPr>
            <p:cNvPr id="7" name="CuadroTexto 6"/>
            <p:cNvSpPr txBox="1"/>
            <p:nvPr/>
          </p:nvSpPr>
          <p:spPr>
            <a:xfrm>
              <a:off x="5113247" y="4411847"/>
              <a:ext cx="71852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000">
                  <a:solidFill>
                    <a:srgbClr val="002D56"/>
                  </a:solidFill>
                </a:rPr>
                <a:t>Zona de </a:t>
              </a:r>
              <a:r>
                <a:rPr lang="es-ES" sz="1000" b="1">
                  <a:solidFill>
                    <a:srgbClr val="002D56"/>
                  </a:solidFill>
                </a:rPr>
                <a:t>NO</a:t>
              </a:r>
              <a:r>
                <a:rPr lang="es-ES" sz="1000">
                  <a:solidFill>
                    <a:srgbClr val="002D56"/>
                  </a:solidFill>
                </a:rPr>
                <a:t> rechazo para Ho</a:t>
              </a:r>
            </a:p>
          </p:txBody>
        </p:sp>
        <p:sp>
          <p:nvSpPr>
            <p:cNvPr id="8" name="CuadroTexto 7"/>
            <p:cNvSpPr txBox="1"/>
            <p:nvPr/>
          </p:nvSpPr>
          <p:spPr>
            <a:xfrm>
              <a:off x="9108936" y="4397127"/>
              <a:ext cx="71852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000">
                  <a:solidFill>
                    <a:srgbClr val="002D56"/>
                  </a:solidFill>
                </a:rPr>
                <a:t>Zona de </a:t>
              </a:r>
              <a:r>
                <a:rPr lang="es-ES" sz="1000" b="1">
                  <a:solidFill>
                    <a:srgbClr val="002D56"/>
                  </a:solidFill>
                </a:rPr>
                <a:t>NO</a:t>
              </a:r>
              <a:r>
                <a:rPr lang="es-ES" sz="1000">
                  <a:solidFill>
                    <a:srgbClr val="002D56"/>
                  </a:solidFill>
                </a:rPr>
                <a:t> rechazo para Ho</a:t>
              </a:r>
            </a:p>
          </p:txBody>
        </p:sp>
        <p:sp>
          <p:nvSpPr>
            <p:cNvPr id="9" name="CuadroTexto 8"/>
            <p:cNvSpPr txBox="1"/>
            <p:nvPr/>
          </p:nvSpPr>
          <p:spPr>
            <a:xfrm>
              <a:off x="1221838" y="4380417"/>
              <a:ext cx="71852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000">
                  <a:solidFill>
                    <a:srgbClr val="002D56"/>
                  </a:solidFill>
                </a:rPr>
                <a:t>Zona de </a:t>
              </a:r>
              <a:r>
                <a:rPr lang="es-ES" sz="1000" b="1">
                  <a:solidFill>
                    <a:srgbClr val="002D56"/>
                  </a:solidFill>
                </a:rPr>
                <a:t>NO</a:t>
              </a:r>
              <a:r>
                <a:rPr lang="es-ES" sz="1000">
                  <a:solidFill>
                    <a:srgbClr val="002D56"/>
                  </a:solidFill>
                </a:rPr>
                <a:t> rechazo para Ho</a:t>
              </a:r>
            </a:p>
          </p:txBody>
        </p:sp>
      </p:grpSp>
      <p:sp>
        <p:nvSpPr>
          <p:cNvPr id="26" name="CuadroTexto 25"/>
          <p:cNvSpPr txBox="1"/>
          <p:nvPr/>
        </p:nvSpPr>
        <p:spPr>
          <a:xfrm>
            <a:off x="4630666" y="5132432"/>
            <a:ext cx="1044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>
                <a:solidFill>
                  <a:srgbClr val="002D56"/>
                </a:solidFill>
                <a:latin typeface="+mj-lt"/>
                <a:cs typeface="Symbol" charset="2"/>
              </a:rPr>
              <a:t>1/F</a:t>
            </a:r>
            <a:r>
              <a:rPr lang="es-ES" baseline="-25000">
                <a:solidFill>
                  <a:srgbClr val="002D56"/>
                </a:solidFill>
                <a:latin typeface="Symbol" charset="2"/>
                <a:cs typeface="Symbol" charset="2"/>
              </a:rPr>
              <a:t>a,</a:t>
            </a:r>
            <a:r>
              <a:rPr lang="es-ES" baseline="-25000">
                <a:solidFill>
                  <a:srgbClr val="002D56"/>
                </a:solidFill>
                <a:cs typeface="Symbol" charset="2"/>
              </a:rPr>
              <a:t>v2,v1</a:t>
            </a:r>
            <a:endParaRPr lang="es-ES" baseline="-25000">
              <a:solidFill>
                <a:srgbClr val="002D56"/>
              </a:solidFill>
              <a:latin typeface="Symbol" charset="2"/>
              <a:cs typeface="Symbol" charset="2"/>
            </a:endParaRPr>
          </a:p>
        </p:txBody>
      </p:sp>
      <p:sp>
        <p:nvSpPr>
          <p:cNvPr id="27" name="CuadroTexto 26"/>
          <p:cNvSpPr txBox="1"/>
          <p:nvPr/>
        </p:nvSpPr>
        <p:spPr>
          <a:xfrm>
            <a:off x="9395013" y="5165855"/>
            <a:ext cx="8158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>
                <a:solidFill>
                  <a:srgbClr val="002D56"/>
                </a:solidFill>
                <a:latin typeface="+mj-lt"/>
                <a:cs typeface="Symbol" charset="2"/>
              </a:rPr>
              <a:t>F</a:t>
            </a:r>
            <a:r>
              <a:rPr lang="es-ES" baseline="-25000">
                <a:solidFill>
                  <a:srgbClr val="002D56"/>
                </a:solidFill>
                <a:latin typeface="Symbol" charset="2"/>
                <a:cs typeface="Symbol" charset="2"/>
              </a:rPr>
              <a:t>a,</a:t>
            </a:r>
            <a:r>
              <a:rPr lang="es-ES" baseline="-25000">
                <a:solidFill>
                  <a:srgbClr val="002D56"/>
                </a:solidFill>
                <a:cs typeface="Symbol" charset="2"/>
              </a:rPr>
              <a:t>v1,v2</a:t>
            </a:r>
            <a:endParaRPr lang="es-ES" baseline="-25000">
              <a:solidFill>
                <a:srgbClr val="002D56"/>
              </a:solidFill>
              <a:latin typeface="Symbol" charset="2"/>
              <a:cs typeface="Symbol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085778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Toma de decisión estadística</a:t>
            </a:r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>
          <a:xfrm>
            <a:off x="8241907" y="6476163"/>
            <a:ext cx="3950093" cy="365125"/>
          </a:xfrm>
        </p:spPr>
        <p:txBody>
          <a:bodyPr/>
          <a:lstStyle/>
          <a:p>
            <a:endParaRPr lang="en-US"/>
          </a:p>
        </p:txBody>
      </p:sp>
      <p:graphicFrame>
        <p:nvGraphicFramePr>
          <p:cNvPr id="4" name="Tabla 3"/>
          <p:cNvGraphicFramePr>
            <a:graphicFrameLocks noGrp="1"/>
          </p:cNvGraphicFramePr>
          <p:nvPr/>
        </p:nvGraphicFramePr>
        <p:xfrm>
          <a:off x="985885" y="2423179"/>
          <a:ext cx="10627533" cy="3524320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35425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425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4251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10787">
                <a:tc>
                  <a:txBody>
                    <a:bodyPr/>
                    <a:lstStyle/>
                    <a:p>
                      <a:pPr algn="ctr"/>
                      <a:endParaRPr lang="es-ES">
                        <a:solidFill>
                          <a:srgbClr val="002D56"/>
                        </a:solidFill>
                        <a:latin typeface="Helvetica Neue"/>
                        <a:cs typeface="Helvetica Neue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>
                          <a:solidFill>
                            <a:srgbClr val="002D56"/>
                          </a:solidFill>
                          <a:latin typeface="Helvetica Neue"/>
                          <a:cs typeface="Helvetica Neue"/>
                        </a:rPr>
                        <a:t>Rechazar</a:t>
                      </a:r>
                      <a:r>
                        <a:rPr lang="es-ES" baseline="0">
                          <a:solidFill>
                            <a:srgbClr val="002D56"/>
                          </a:solidFill>
                          <a:latin typeface="Helvetica Neue"/>
                          <a:cs typeface="Helvetica Neue"/>
                        </a:rPr>
                        <a:t> Ho si</a:t>
                      </a:r>
                      <a:endParaRPr lang="es-ES">
                        <a:solidFill>
                          <a:srgbClr val="002D56"/>
                        </a:solidFill>
                        <a:latin typeface="Helvetica Neue"/>
                        <a:cs typeface="Helvetica Neue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>
                          <a:solidFill>
                            <a:srgbClr val="002D56"/>
                          </a:solidFill>
                        </a:rPr>
                        <a:t>No rechazar Ho si</a:t>
                      </a:r>
                      <a:endParaRPr lang="es-ES">
                        <a:solidFill>
                          <a:srgbClr val="002D56"/>
                        </a:solidFill>
                        <a:latin typeface="Helvetica Neue"/>
                        <a:cs typeface="Helvetica Neue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4511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>
                          <a:solidFill>
                            <a:srgbClr val="002D56"/>
                          </a:solidFill>
                        </a:rPr>
                        <a:t>Ha</a:t>
                      </a:r>
                      <a:r>
                        <a:rPr lang="es-ES" baseline="0">
                          <a:solidFill>
                            <a:srgbClr val="002D56"/>
                          </a:solidFill>
                        </a:rPr>
                        <a:t> cola izquierda</a:t>
                      </a:r>
                      <a:endParaRPr lang="es-ES">
                        <a:solidFill>
                          <a:srgbClr val="002D56"/>
                        </a:solidFill>
                        <a:latin typeface="Helvetica Neue"/>
                        <a:cs typeface="Helvetica Neue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>
                          <a:solidFill>
                            <a:srgbClr val="002D56"/>
                          </a:solidFill>
                        </a:rPr>
                        <a:t>El valor de prueba es menor al valor crítico.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>
                          <a:solidFill>
                            <a:srgbClr val="002D56"/>
                          </a:solidFill>
                        </a:rPr>
                        <a:t>Si el valor de prueba es mayor o igual al valor crítico.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04511">
                <a:tc>
                  <a:txBody>
                    <a:bodyPr/>
                    <a:lstStyle/>
                    <a:p>
                      <a:r>
                        <a:rPr lang="es-ES">
                          <a:solidFill>
                            <a:srgbClr val="002D56"/>
                          </a:solidFill>
                        </a:rPr>
                        <a:t>Ha cola derecha</a:t>
                      </a:r>
                      <a:endParaRPr lang="es-ES">
                        <a:solidFill>
                          <a:srgbClr val="002D56"/>
                        </a:solidFill>
                        <a:latin typeface="Helvetica Neue"/>
                        <a:cs typeface="Helvetica Neue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>
                          <a:solidFill>
                            <a:srgbClr val="002D56"/>
                          </a:solidFill>
                        </a:rPr>
                        <a:t>El valor de prueba es mayor al</a:t>
                      </a:r>
                      <a:r>
                        <a:rPr lang="es-ES" baseline="0">
                          <a:solidFill>
                            <a:srgbClr val="002D56"/>
                          </a:solidFill>
                        </a:rPr>
                        <a:t> valor crítico.</a:t>
                      </a:r>
                      <a:endParaRPr lang="es-ES">
                        <a:solidFill>
                          <a:srgbClr val="002D5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>
                          <a:solidFill>
                            <a:srgbClr val="002D56"/>
                          </a:solidFill>
                        </a:rPr>
                        <a:t>Si</a:t>
                      </a:r>
                      <a:r>
                        <a:rPr lang="es-ES" baseline="0">
                          <a:solidFill>
                            <a:srgbClr val="002D56"/>
                          </a:solidFill>
                        </a:rPr>
                        <a:t> el valor de prueba es menor o igual al valor crítico.</a:t>
                      </a:r>
                      <a:endParaRPr lang="es-ES">
                        <a:solidFill>
                          <a:srgbClr val="002D56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04511">
                <a:tc>
                  <a:txBody>
                    <a:bodyPr/>
                    <a:lstStyle/>
                    <a:p>
                      <a:r>
                        <a:rPr lang="es-ES">
                          <a:solidFill>
                            <a:srgbClr val="002D56"/>
                          </a:solidFill>
                        </a:rPr>
                        <a:t>Ha de dos colas</a:t>
                      </a:r>
                      <a:endParaRPr lang="es-ES">
                        <a:solidFill>
                          <a:srgbClr val="002D56"/>
                        </a:solidFill>
                        <a:latin typeface="Helvetica Neue"/>
                        <a:cs typeface="Helvetica Neue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>
                          <a:solidFill>
                            <a:srgbClr val="002D56"/>
                          </a:solidFill>
                        </a:rPr>
                        <a:t>Si el valor de prueba se encuentra por fuera del intervalo definido</a:t>
                      </a:r>
                      <a:r>
                        <a:rPr lang="es-ES" baseline="0">
                          <a:solidFill>
                            <a:srgbClr val="002D56"/>
                          </a:solidFill>
                        </a:rPr>
                        <a:t> por los valores críticos.</a:t>
                      </a:r>
                      <a:endParaRPr lang="es-ES">
                        <a:solidFill>
                          <a:srgbClr val="002D5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>
                          <a:solidFill>
                            <a:srgbClr val="002D56"/>
                          </a:solidFill>
                        </a:rPr>
                        <a:t>Si el valor de prueba se encuentra dentro del intervalo definido por los valores críticos.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5" name="Agrupar 4"/>
          <p:cNvGrpSpPr/>
          <p:nvPr/>
        </p:nvGrpSpPr>
        <p:grpSpPr>
          <a:xfrm>
            <a:off x="532615" y="1437437"/>
            <a:ext cx="2103397" cy="841359"/>
            <a:chOff x="7577886" y="247782"/>
            <a:chExt cx="2103397" cy="841359"/>
          </a:xfr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</p:grpSpPr>
        <p:sp>
          <p:nvSpPr>
            <p:cNvPr id="6" name="Cheurón 5"/>
            <p:cNvSpPr/>
            <p:nvPr/>
          </p:nvSpPr>
          <p:spPr>
            <a:xfrm>
              <a:off x="7577886" y="247782"/>
              <a:ext cx="2103397" cy="841359"/>
            </a:xfrm>
            <a:prstGeom prst="chevron">
              <a:avLst/>
            </a:prstGeom>
            <a:sp3d contourW="19050" prstMaterial="metal">
              <a:bevelT w="88900" h="203200"/>
              <a:bevelB w="165100" h="2540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-1328125"/>
                <a:satOff val="-1072"/>
                <a:lumOff val="2197"/>
                <a:alphaOff val="0"/>
              </a:schemeClr>
            </a:fillRef>
            <a:effectRef idx="2">
              <a:schemeClr val="accent4">
                <a:hueOff val="-1328125"/>
                <a:satOff val="-1072"/>
                <a:lumOff val="2197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Cheurón 4"/>
            <p:cNvSpPr/>
            <p:nvPr/>
          </p:nvSpPr>
          <p:spPr>
            <a:xfrm>
              <a:off x="7998566" y="247782"/>
              <a:ext cx="1262038" cy="841359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009" tIns="22670" rIns="22670" bIns="22670" numCol="1" spcCol="1270" anchor="ctr" anchorCtr="0">
              <a:noAutofit/>
            </a:bodyPr>
            <a:lstStyle/>
            <a:p>
              <a:pPr lvl="0" algn="ctr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ES" sz="1700" kern="1200">
                  <a:solidFill>
                    <a:srgbClr val="002D56"/>
                  </a:solidFill>
                </a:rPr>
                <a:t>Tomar decisión estadística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61886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Ejemplos</a:t>
            </a:r>
          </a:p>
        </p:txBody>
      </p:sp>
      <p:sp>
        <p:nvSpPr>
          <p:cNvPr id="2" name="Marcador de pie de pá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uadroTexto 5"/>
          <p:cNvSpPr txBox="1"/>
          <p:nvPr/>
        </p:nvSpPr>
        <p:spPr>
          <a:xfrm>
            <a:off x="5698094" y="4612386"/>
            <a:ext cx="560922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s-ES">
                <a:solidFill>
                  <a:srgbClr val="002D56"/>
                </a:solidFill>
              </a:rPr>
              <a:t>Identificar el parámetro de interés (</a:t>
            </a:r>
            <a:r>
              <a:rPr lang="es-ES">
                <a:solidFill>
                  <a:srgbClr val="002D56"/>
                </a:solidFill>
                <a:latin typeface="Symbol" charset="2"/>
                <a:cs typeface="Symbol" charset="2"/>
              </a:rPr>
              <a:t>m</a:t>
            </a:r>
            <a:r>
              <a:rPr lang="es-ES">
                <a:solidFill>
                  <a:srgbClr val="002D56"/>
                </a:solidFill>
              </a:rPr>
              <a:t>, </a:t>
            </a:r>
            <a:r>
              <a:rPr lang="es-ES">
                <a:solidFill>
                  <a:srgbClr val="002D56"/>
                </a:solidFill>
                <a:latin typeface="Symbol" charset="2"/>
                <a:cs typeface="Symbol" charset="2"/>
              </a:rPr>
              <a:t>p</a:t>
            </a:r>
            <a:r>
              <a:rPr lang="es-ES">
                <a:solidFill>
                  <a:srgbClr val="002D56"/>
                </a:solidFill>
              </a:rPr>
              <a:t>, </a:t>
            </a:r>
            <a:r>
              <a:rPr lang="es-ES">
                <a:solidFill>
                  <a:srgbClr val="002D56"/>
                </a:solidFill>
                <a:latin typeface="Symbol" charset="2"/>
                <a:cs typeface="Symbol" charset="2"/>
              </a:rPr>
              <a:t>s</a:t>
            </a:r>
            <a:r>
              <a:rPr lang="es-ES">
                <a:solidFill>
                  <a:srgbClr val="002D56"/>
                </a:solidFill>
              </a:rPr>
              <a:t>)</a:t>
            </a:r>
          </a:p>
          <a:p>
            <a:pPr marL="342900" indent="-342900">
              <a:buAutoNum type="arabicPeriod"/>
            </a:pPr>
            <a:r>
              <a:rPr lang="es-ES">
                <a:solidFill>
                  <a:srgbClr val="002D56"/>
                </a:solidFill>
              </a:rPr>
              <a:t>Identificar la afirmación que se quiere probar</a:t>
            </a:r>
          </a:p>
          <a:p>
            <a:pPr marL="342900" indent="-342900">
              <a:buAutoNum type="arabicPeriod"/>
            </a:pPr>
            <a:r>
              <a:rPr lang="es-ES">
                <a:solidFill>
                  <a:srgbClr val="002D56"/>
                </a:solidFill>
              </a:rPr>
              <a:t>Traducirla a hipótesis estadística</a:t>
            </a:r>
          </a:p>
          <a:p>
            <a:pPr marL="342900" indent="-342900">
              <a:buAutoNum type="arabicPeriod"/>
            </a:pPr>
            <a:r>
              <a:rPr lang="es-ES">
                <a:solidFill>
                  <a:srgbClr val="002D56"/>
                </a:solidFill>
              </a:rPr>
              <a:t>Realizar la prueba correspondiente</a:t>
            </a:r>
          </a:p>
        </p:txBody>
      </p:sp>
    </p:spTree>
    <p:extLst>
      <p:ext uri="{BB962C8B-B14F-4D97-AF65-F5344CB8AC3E}">
        <p14:creationId xmlns:p14="http://schemas.microsoft.com/office/powerpoint/2010/main" val="3597374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/>
              <a:t>Prueba de hipótesis para la proporción poblacional </a:t>
            </a:r>
            <a:r>
              <a:rPr lang="es-ES">
                <a:latin typeface="Symbol" charset="2"/>
                <a:cs typeface="Symbol" charset="2"/>
              </a:rPr>
              <a:t>p</a:t>
            </a:r>
            <a:r>
              <a:rPr lang="es-ES"/>
              <a:t>.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259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Ejemplo 1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>
          <a:xfrm>
            <a:off x="8241907" y="6492875"/>
            <a:ext cx="3950093" cy="365125"/>
          </a:xfrm>
        </p:spPr>
        <p:txBody>
          <a:bodyPr/>
          <a:lstStyle/>
          <a:p>
            <a:endParaRPr lang="en-U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3116" y="2108142"/>
            <a:ext cx="9942423" cy="1567013"/>
          </a:xfrm>
          <a:prstGeom prst="rect">
            <a:avLst/>
          </a:prstGeom>
        </p:spPr>
      </p:pic>
      <p:sp>
        <p:nvSpPr>
          <p:cNvPr id="2" name="CuadroTexto 1"/>
          <p:cNvSpPr txBox="1"/>
          <p:nvPr/>
        </p:nvSpPr>
        <p:spPr>
          <a:xfrm>
            <a:off x="1286667" y="3826944"/>
            <a:ext cx="88592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>
                <a:solidFill>
                  <a:srgbClr val="002D56"/>
                </a:solidFill>
              </a:rPr>
              <a:t>Parámetro de interés </a:t>
            </a:r>
            <a:r>
              <a:rPr lang="es-ES">
                <a:solidFill>
                  <a:srgbClr val="002D56"/>
                </a:solidFill>
                <a:sym typeface="Wingdings"/>
              </a:rPr>
              <a:t> </a:t>
            </a:r>
            <a:r>
              <a:rPr lang="es-ES">
                <a:solidFill>
                  <a:srgbClr val="002D56"/>
                </a:solidFill>
                <a:latin typeface="Symbol" charset="2"/>
                <a:cs typeface="Symbol" charset="2"/>
                <a:sym typeface="Wingdings"/>
              </a:rPr>
              <a:t>p</a:t>
            </a:r>
            <a:r>
              <a:rPr lang="es-ES">
                <a:solidFill>
                  <a:srgbClr val="002D56"/>
                </a:solidFill>
                <a:sym typeface="Wingdings"/>
              </a:rPr>
              <a:t> (proporción poblacional)</a:t>
            </a:r>
          </a:p>
          <a:p>
            <a:r>
              <a:rPr lang="es-ES">
                <a:solidFill>
                  <a:srgbClr val="002D56"/>
                </a:solidFill>
                <a:sym typeface="Wingdings"/>
              </a:rPr>
              <a:t>Afirmación  “Menos del 10% de los resultados de la prueba son incorrectos”</a:t>
            </a:r>
          </a:p>
        </p:txBody>
      </p:sp>
      <p:sp>
        <p:nvSpPr>
          <p:cNvPr id="3" name="CuadroTexto 2"/>
          <p:cNvSpPr txBox="1"/>
          <p:nvPr/>
        </p:nvSpPr>
        <p:spPr>
          <a:xfrm>
            <a:off x="10193073" y="4127751"/>
            <a:ext cx="1759917" cy="369332"/>
          </a:xfrm>
          <a:prstGeom prst="rect">
            <a:avLst/>
          </a:prstGeom>
          <a:noFill/>
          <a:ln w="19050" cmpd="sng">
            <a:solidFill>
              <a:srgbClr val="660066"/>
            </a:solidFill>
          </a:ln>
        </p:spPr>
        <p:txBody>
          <a:bodyPr wrap="none" rtlCol="0">
            <a:spAutoFit/>
          </a:bodyPr>
          <a:lstStyle/>
          <a:p>
            <a:r>
              <a:rPr lang="es-ES">
                <a:solidFill>
                  <a:srgbClr val="002D56"/>
                </a:solidFill>
                <a:latin typeface="Symbol" charset="2"/>
                <a:cs typeface="Symbol" charset="2"/>
              </a:rPr>
              <a:t>p</a:t>
            </a:r>
            <a:r>
              <a:rPr lang="es-ES">
                <a:solidFill>
                  <a:srgbClr val="002D56"/>
                </a:solidFill>
              </a:rPr>
              <a:t> &lt; 0.10  </a:t>
            </a:r>
            <a:r>
              <a:rPr lang="es-ES">
                <a:solidFill>
                  <a:srgbClr val="002D56"/>
                </a:solidFill>
                <a:sym typeface="Wingdings"/>
              </a:rPr>
              <a:t> Ha</a:t>
            </a:r>
            <a:r>
              <a:rPr lang="es-ES">
                <a:solidFill>
                  <a:srgbClr val="002D56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76219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Solución Ejemplo 1</a:t>
            </a:r>
          </a:p>
        </p:txBody>
      </p:sp>
      <p:sp>
        <p:nvSpPr>
          <p:cNvPr id="15" name="Marcador de pie de página 14"/>
          <p:cNvSpPr>
            <a:spLocks noGrp="1"/>
          </p:cNvSpPr>
          <p:nvPr>
            <p:ph type="ftr" sz="quarter" idx="11"/>
          </p:nvPr>
        </p:nvSpPr>
        <p:spPr>
          <a:xfrm>
            <a:off x="8241907" y="6492875"/>
            <a:ext cx="3950093" cy="365125"/>
          </a:xfrm>
        </p:spPr>
        <p:txBody>
          <a:bodyPr/>
          <a:lstStyle/>
          <a:p>
            <a:endParaRPr lang="en-US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l="20586" t="-4066" r="19878" b="-12899"/>
          <a:stretch/>
        </p:blipFill>
        <p:spPr>
          <a:xfrm>
            <a:off x="451168" y="5280847"/>
            <a:ext cx="5221857" cy="1253365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751949" y="2139078"/>
            <a:ext cx="14699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>
                <a:solidFill>
                  <a:srgbClr val="002D56"/>
                </a:solidFill>
              </a:rPr>
              <a:t>Ho: </a:t>
            </a:r>
            <a:r>
              <a:rPr lang="es-ES">
                <a:solidFill>
                  <a:srgbClr val="002D56"/>
                </a:solidFill>
                <a:latin typeface="Symbol" charset="2"/>
                <a:cs typeface="Symbol" charset="2"/>
              </a:rPr>
              <a:t>p</a:t>
            </a:r>
            <a:r>
              <a:rPr lang="es-ES">
                <a:solidFill>
                  <a:srgbClr val="002D56"/>
                </a:solidFill>
              </a:rPr>
              <a:t> ≥ 0.10</a:t>
            </a:r>
          </a:p>
          <a:p>
            <a:r>
              <a:rPr lang="es-ES">
                <a:solidFill>
                  <a:srgbClr val="002D56"/>
                </a:solidFill>
              </a:rPr>
              <a:t>Ha: </a:t>
            </a:r>
            <a:r>
              <a:rPr lang="es-ES">
                <a:solidFill>
                  <a:srgbClr val="002D56"/>
                </a:solidFill>
                <a:latin typeface="Symbol" charset="2"/>
                <a:cs typeface="Symbol" charset="2"/>
              </a:rPr>
              <a:t>p</a:t>
            </a:r>
            <a:r>
              <a:rPr lang="es-ES">
                <a:solidFill>
                  <a:srgbClr val="002D56"/>
                </a:solidFill>
              </a:rPr>
              <a:t> &lt; 0.10 </a:t>
            </a:r>
          </a:p>
        </p:txBody>
      </p:sp>
      <p:grpSp>
        <p:nvGrpSpPr>
          <p:cNvPr id="5" name="Agrupar 4"/>
          <p:cNvGrpSpPr/>
          <p:nvPr/>
        </p:nvGrpSpPr>
        <p:grpSpPr>
          <a:xfrm>
            <a:off x="1965431" y="3074921"/>
            <a:ext cx="2997425" cy="1708489"/>
            <a:chOff x="4455214" y="3359016"/>
            <a:chExt cx="3713932" cy="2238645"/>
          </a:xfrm>
        </p:grpSpPr>
        <p:pic>
          <p:nvPicPr>
            <p:cNvPr id="6" name="Imagen 5"/>
            <p:cNvPicPr>
              <a:picLocks noChangeAspect="1"/>
            </p:cNvPicPr>
            <p:nvPr/>
          </p:nvPicPr>
          <p:blipFill rotWithShape="1">
            <a:blip r:embed="rId3"/>
            <a:srcRect l="10565" t="16054" r="5025" b="19140"/>
            <a:stretch/>
          </p:blipFill>
          <p:spPr>
            <a:xfrm>
              <a:off x="4455214" y="3359016"/>
              <a:ext cx="3713932" cy="1754711"/>
            </a:xfrm>
            <a:prstGeom prst="rect">
              <a:avLst/>
            </a:prstGeom>
          </p:spPr>
        </p:pic>
        <p:cxnSp>
          <p:nvCxnSpPr>
            <p:cNvPr id="7" name="Conector recto 6"/>
            <p:cNvCxnSpPr/>
            <p:nvPr/>
          </p:nvCxnSpPr>
          <p:spPr>
            <a:xfrm>
              <a:off x="4513698" y="5082300"/>
              <a:ext cx="3626060" cy="16712"/>
            </a:xfrm>
            <a:prstGeom prst="line">
              <a:avLst/>
            </a:prstGeom>
            <a:ln w="19050" cmpd="sng">
              <a:solidFill>
                <a:srgbClr val="0000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Conector recto 7"/>
            <p:cNvCxnSpPr/>
            <p:nvPr/>
          </p:nvCxnSpPr>
          <p:spPr>
            <a:xfrm flipV="1">
              <a:off x="5349195" y="4647800"/>
              <a:ext cx="0" cy="417789"/>
            </a:xfrm>
            <a:prstGeom prst="line">
              <a:avLst/>
            </a:prstGeom>
            <a:ln w="28575" cmpd="sng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CuadroTexto 8"/>
            <p:cNvSpPr txBox="1"/>
            <p:nvPr/>
          </p:nvSpPr>
          <p:spPr>
            <a:xfrm>
              <a:off x="4595638" y="5113723"/>
              <a:ext cx="1524842" cy="4839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>
                  <a:solidFill>
                    <a:srgbClr val="002D56"/>
                  </a:solidFill>
                </a:rPr>
                <a:t>-</a:t>
              </a:r>
              <a:r>
                <a:rPr lang="es-ES" err="1">
                  <a:solidFill>
                    <a:srgbClr val="002D56"/>
                  </a:solidFill>
                </a:rPr>
                <a:t>Z</a:t>
              </a:r>
              <a:r>
                <a:rPr lang="es-ES" baseline="-25000" err="1">
                  <a:solidFill>
                    <a:srgbClr val="002D56"/>
                  </a:solidFill>
                  <a:latin typeface="Symbol" charset="2"/>
                  <a:cs typeface="Symbol" charset="2"/>
                </a:rPr>
                <a:t>a</a:t>
              </a:r>
              <a:r>
                <a:rPr lang="es-ES">
                  <a:solidFill>
                    <a:srgbClr val="002D56"/>
                  </a:solidFill>
                  <a:latin typeface="Symbol" charset="2"/>
                  <a:cs typeface="Symbol" charset="2"/>
                </a:rPr>
                <a:t>=-1.645</a:t>
              </a:r>
              <a:endParaRPr lang="es-ES" baseline="-25000">
                <a:solidFill>
                  <a:srgbClr val="002D56"/>
                </a:solidFill>
              </a:endParaRPr>
            </a:p>
          </p:txBody>
        </p:sp>
        <p:sp>
          <p:nvSpPr>
            <p:cNvPr id="10" name="CuadroTexto 9"/>
            <p:cNvSpPr txBox="1"/>
            <p:nvPr/>
          </p:nvSpPr>
          <p:spPr>
            <a:xfrm>
              <a:off x="5850494" y="3999512"/>
              <a:ext cx="919047" cy="9275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000">
                  <a:solidFill>
                    <a:srgbClr val="002D56"/>
                  </a:solidFill>
                </a:rPr>
                <a:t>Zona de </a:t>
              </a:r>
              <a:r>
                <a:rPr lang="es-ES" sz="1000" b="1">
                  <a:solidFill>
                    <a:srgbClr val="002D56"/>
                  </a:solidFill>
                </a:rPr>
                <a:t>NO</a:t>
              </a:r>
              <a:r>
                <a:rPr lang="es-ES" sz="1000">
                  <a:solidFill>
                    <a:srgbClr val="002D56"/>
                  </a:solidFill>
                </a:rPr>
                <a:t> rechazo para Ho</a:t>
              </a:r>
            </a:p>
          </p:txBody>
        </p:sp>
      </p:grpSp>
      <p:sp>
        <p:nvSpPr>
          <p:cNvPr id="11" name="CuadroTexto 10"/>
          <p:cNvSpPr txBox="1"/>
          <p:nvPr/>
        </p:nvSpPr>
        <p:spPr>
          <a:xfrm>
            <a:off x="787380" y="3127053"/>
            <a:ext cx="18695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>
                <a:solidFill>
                  <a:srgbClr val="002D56"/>
                </a:solidFill>
              </a:rPr>
              <a:t>prueba de cola izquierda </a:t>
            </a:r>
          </a:p>
        </p:txBody>
      </p:sp>
      <p:sp>
        <p:nvSpPr>
          <p:cNvPr id="12" name="CuadroTexto 11"/>
          <p:cNvSpPr txBox="1"/>
          <p:nvPr/>
        </p:nvSpPr>
        <p:spPr>
          <a:xfrm>
            <a:off x="6700692" y="2439886"/>
            <a:ext cx="47957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>
                <a:solidFill>
                  <a:srgbClr val="002D56"/>
                </a:solidFill>
              </a:rPr>
              <a:t>El valor de prueba se encuentra en la zona de </a:t>
            </a:r>
            <a:r>
              <a:rPr lang="es-ES" b="1">
                <a:solidFill>
                  <a:srgbClr val="002D56"/>
                </a:solidFill>
              </a:rPr>
              <a:t>NO rechazo</a:t>
            </a:r>
            <a:r>
              <a:rPr lang="es-ES">
                <a:solidFill>
                  <a:srgbClr val="002D56"/>
                </a:solidFill>
              </a:rPr>
              <a:t> para </a:t>
            </a:r>
            <a:r>
              <a:rPr lang="es-ES" b="1">
                <a:solidFill>
                  <a:srgbClr val="002D56"/>
                </a:solidFill>
              </a:rPr>
              <a:t>Ho</a:t>
            </a:r>
          </a:p>
        </p:txBody>
      </p:sp>
      <p:sp>
        <p:nvSpPr>
          <p:cNvPr id="13" name="CuadroTexto 12"/>
          <p:cNvSpPr txBox="1"/>
          <p:nvPr/>
        </p:nvSpPr>
        <p:spPr>
          <a:xfrm>
            <a:off x="6717402" y="3592982"/>
            <a:ext cx="52970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>
                <a:solidFill>
                  <a:srgbClr val="002D56"/>
                </a:solidFill>
              </a:rPr>
              <a:t>Al 5% de significancia no hay evidencia para rechazar Ho</a:t>
            </a:r>
          </a:p>
        </p:txBody>
      </p:sp>
      <p:sp>
        <p:nvSpPr>
          <p:cNvPr id="14" name="CuadroTexto 13"/>
          <p:cNvSpPr txBox="1"/>
          <p:nvPr/>
        </p:nvSpPr>
        <p:spPr>
          <a:xfrm>
            <a:off x="6700691" y="4595674"/>
            <a:ext cx="52469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>
                <a:solidFill>
                  <a:srgbClr val="002D56"/>
                </a:solidFill>
              </a:rPr>
              <a:t>La proporción de resultados incorrectos de pruebas es de al menos 10%</a:t>
            </a:r>
          </a:p>
        </p:txBody>
      </p:sp>
      <p:sp>
        <p:nvSpPr>
          <p:cNvPr id="16" name="CuadroTexto 15"/>
          <p:cNvSpPr txBox="1"/>
          <p:nvPr/>
        </p:nvSpPr>
        <p:spPr>
          <a:xfrm>
            <a:off x="6633852" y="5915888"/>
            <a:ext cx="5217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>
                <a:solidFill>
                  <a:schemeClr val="accent4">
                    <a:lumMod val="75000"/>
                  </a:schemeClr>
                </a:solidFill>
              </a:rPr>
              <a:t>La prueba no parece buena a sus propósitos</a:t>
            </a:r>
          </a:p>
        </p:txBody>
      </p:sp>
    </p:spTree>
    <p:extLst>
      <p:ext uri="{BB962C8B-B14F-4D97-AF65-F5344CB8AC3E}">
        <p14:creationId xmlns:p14="http://schemas.microsoft.com/office/powerpoint/2010/main" val="1246210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Ejemplo 2</a:t>
            </a: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8241907" y="6492875"/>
            <a:ext cx="3950093" cy="365125"/>
          </a:xfrm>
        </p:spPr>
        <p:txBody>
          <a:bodyPr/>
          <a:lstStyle/>
          <a:p>
            <a:endParaRPr lang="en-US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897" y="2022097"/>
            <a:ext cx="10847649" cy="2122366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>
            <a:off x="735239" y="4311579"/>
            <a:ext cx="108602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>
                <a:solidFill>
                  <a:srgbClr val="002D56"/>
                </a:solidFill>
              </a:rPr>
              <a:t>Parámetro de interés </a:t>
            </a:r>
            <a:r>
              <a:rPr lang="es-ES">
                <a:solidFill>
                  <a:srgbClr val="002D56"/>
                </a:solidFill>
                <a:sym typeface="Wingdings"/>
              </a:rPr>
              <a:t> </a:t>
            </a:r>
            <a:r>
              <a:rPr lang="es-ES">
                <a:solidFill>
                  <a:srgbClr val="002D56"/>
                </a:solidFill>
                <a:latin typeface="Symbol" charset="2"/>
                <a:cs typeface="Symbol" charset="2"/>
                <a:sym typeface="Wingdings"/>
              </a:rPr>
              <a:t>p</a:t>
            </a:r>
            <a:r>
              <a:rPr lang="es-ES">
                <a:solidFill>
                  <a:srgbClr val="002D56"/>
                </a:solidFill>
                <a:sym typeface="Wingdings"/>
              </a:rPr>
              <a:t> (proporción poblacional)</a:t>
            </a:r>
          </a:p>
          <a:p>
            <a:r>
              <a:rPr lang="es-ES">
                <a:solidFill>
                  <a:srgbClr val="002D56"/>
                </a:solidFill>
                <a:sym typeface="Wingdings"/>
              </a:rPr>
              <a:t>Afirmación  “el porcentaje que dice haber votado por el candidato ganador es igual a 43%”</a:t>
            </a:r>
          </a:p>
        </p:txBody>
      </p:sp>
      <p:sp>
        <p:nvSpPr>
          <p:cNvPr id="11" name="CuadroTexto 10"/>
          <p:cNvSpPr txBox="1"/>
          <p:nvPr/>
        </p:nvSpPr>
        <p:spPr>
          <a:xfrm>
            <a:off x="7068312" y="5264136"/>
            <a:ext cx="1759917" cy="369332"/>
          </a:xfrm>
          <a:prstGeom prst="rect">
            <a:avLst/>
          </a:prstGeom>
          <a:noFill/>
          <a:ln w="19050" cmpd="sng">
            <a:solidFill>
              <a:srgbClr val="660066"/>
            </a:solidFill>
          </a:ln>
        </p:spPr>
        <p:txBody>
          <a:bodyPr wrap="none" rtlCol="0">
            <a:spAutoFit/>
          </a:bodyPr>
          <a:lstStyle/>
          <a:p>
            <a:r>
              <a:rPr lang="es-ES">
                <a:solidFill>
                  <a:srgbClr val="002D56"/>
                </a:solidFill>
                <a:latin typeface="Symbol" charset="2"/>
                <a:cs typeface="Symbol" charset="2"/>
              </a:rPr>
              <a:t>p</a:t>
            </a:r>
            <a:r>
              <a:rPr lang="es-ES">
                <a:solidFill>
                  <a:srgbClr val="002D56"/>
                </a:solidFill>
              </a:rPr>
              <a:t> = 0.43  </a:t>
            </a:r>
            <a:r>
              <a:rPr lang="es-ES">
                <a:solidFill>
                  <a:srgbClr val="002D56"/>
                </a:solidFill>
                <a:sym typeface="Wingdings"/>
              </a:rPr>
              <a:t> Ho</a:t>
            </a:r>
            <a:r>
              <a:rPr lang="es-ES">
                <a:solidFill>
                  <a:srgbClr val="002D56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25778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Agrupar 14"/>
          <p:cNvGrpSpPr/>
          <p:nvPr/>
        </p:nvGrpSpPr>
        <p:grpSpPr>
          <a:xfrm>
            <a:off x="2072033" y="2623708"/>
            <a:ext cx="3713932" cy="2190879"/>
            <a:chOff x="534718" y="3359016"/>
            <a:chExt cx="3713932" cy="2190879"/>
          </a:xfrm>
        </p:grpSpPr>
        <p:pic>
          <p:nvPicPr>
            <p:cNvPr id="17" name="Imagen 16"/>
            <p:cNvPicPr>
              <a:picLocks noChangeAspect="1"/>
            </p:cNvPicPr>
            <p:nvPr/>
          </p:nvPicPr>
          <p:blipFill rotWithShape="1">
            <a:blip r:embed="rId2"/>
            <a:srcRect l="10565" t="16054" r="5025" b="19140"/>
            <a:stretch/>
          </p:blipFill>
          <p:spPr>
            <a:xfrm>
              <a:off x="534718" y="3359016"/>
              <a:ext cx="3713932" cy="1754711"/>
            </a:xfrm>
            <a:prstGeom prst="rect">
              <a:avLst/>
            </a:prstGeom>
          </p:spPr>
        </p:pic>
        <p:cxnSp>
          <p:nvCxnSpPr>
            <p:cNvPr id="18" name="Conector recto 17"/>
            <p:cNvCxnSpPr/>
            <p:nvPr/>
          </p:nvCxnSpPr>
          <p:spPr>
            <a:xfrm>
              <a:off x="568138" y="5080303"/>
              <a:ext cx="3626060" cy="16712"/>
            </a:xfrm>
            <a:prstGeom prst="line">
              <a:avLst/>
            </a:prstGeom>
            <a:ln w="19050" cmpd="sng">
              <a:solidFill>
                <a:srgbClr val="0000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CuadroTexto 18"/>
            <p:cNvSpPr txBox="1"/>
            <p:nvPr/>
          </p:nvSpPr>
          <p:spPr>
            <a:xfrm>
              <a:off x="618267" y="5180563"/>
              <a:ext cx="15760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>
                  <a:solidFill>
                    <a:srgbClr val="002D56"/>
                  </a:solidFill>
                </a:rPr>
                <a:t>-Z</a:t>
              </a:r>
              <a:r>
                <a:rPr lang="es-ES" baseline="-25000">
                  <a:solidFill>
                    <a:srgbClr val="002D56"/>
                  </a:solidFill>
                  <a:latin typeface="Symbol" charset="2"/>
                  <a:cs typeface="Symbol" charset="2"/>
                </a:rPr>
                <a:t>0.005 </a:t>
              </a:r>
              <a:r>
                <a:rPr lang="es-ES">
                  <a:solidFill>
                    <a:srgbClr val="002D56"/>
                  </a:solidFill>
                  <a:latin typeface="Symbol" charset="2"/>
                  <a:cs typeface="Symbol" charset="2"/>
                </a:rPr>
                <a:t>= -2.575</a:t>
              </a:r>
              <a:endParaRPr lang="es-ES" baseline="-25000">
                <a:solidFill>
                  <a:srgbClr val="002D56"/>
                </a:solidFill>
              </a:endParaRPr>
            </a:p>
          </p:txBody>
        </p:sp>
        <p:sp>
          <p:nvSpPr>
            <p:cNvPr id="20" name="CuadroTexto 19"/>
            <p:cNvSpPr txBox="1"/>
            <p:nvPr/>
          </p:nvSpPr>
          <p:spPr>
            <a:xfrm>
              <a:off x="2575342" y="5149146"/>
              <a:ext cx="13839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>
                  <a:solidFill>
                    <a:srgbClr val="002D56"/>
                  </a:solidFill>
                </a:rPr>
                <a:t>Z</a:t>
              </a:r>
              <a:r>
                <a:rPr lang="es-ES" baseline="-25000">
                  <a:solidFill>
                    <a:srgbClr val="002D56"/>
                  </a:solidFill>
                  <a:latin typeface="Symbol" charset="2"/>
                  <a:cs typeface="Symbol" charset="2"/>
                </a:rPr>
                <a:t>0.005 </a:t>
              </a:r>
              <a:r>
                <a:rPr lang="es-ES">
                  <a:solidFill>
                    <a:srgbClr val="002D56"/>
                  </a:solidFill>
                  <a:latin typeface="Symbol" charset="2"/>
                  <a:cs typeface="Symbol" charset="2"/>
                </a:rPr>
                <a:t>= 2.575</a:t>
              </a:r>
              <a:endParaRPr lang="es-ES" baseline="-25000">
                <a:solidFill>
                  <a:srgbClr val="002D56"/>
                </a:solidFill>
              </a:endParaRPr>
            </a:p>
          </p:txBody>
        </p:sp>
        <p:sp>
          <p:nvSpPr>
            <p:cNvPr id="21" name="CuadroTexto 20"/>
            <p:cNvSpPr txBox="1"/>
            <p:nvPr/>
          </p:nvSpPr>
          <p:spPr>
            <a:xfrm>
              <a:off x="1904935" y="4077611"/>
              <a:ext cx="91904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200">
                  <a:solidFill>
                    <a:srgbClr val="002D56"/>
                  </a:solidFill>
                </a:rPr>
                <a:t>Zona de </a:t>
              </a:r>
              <a:r>
                <a:rPr lang="es-ES" sz="1200" b="1">
                  <a:solidFill>
                    <a:srgbClr val="002D56"/>
                  </a:solidFill>
                </a:rPr>
                <a:t>NO</a:t>
              </a:r>
              <a:r>
                <a:rPr lang="es-ES" sz="1200">
                  <a:solidFill>
                    <a:srgbClr val="002D56"/>
                  </a:solidFill>
                </a:rPr>
                <a:t> rechazo para Ho</a:t>
              </a:r>
            </a:p>
          </p:txBody>
        </p:sp>
        <p:cxnSp>
          <p:nvCxnSpPr>
            <p:cNvPr id="22" name="Conector recto 21"/>
            <p:cNvCxnSpPr/>
            <p:nvPr/>
          </p:nvCxnSpPr>
          <p:spPr>
            <a:xfrm flipV="1">
              <a:off x="1403636" y="4662515"/>
              <a:ext cx="0" cy="417789"/>
            </a:xfrm>
            <a:prstGeom prst="line">
              <a:avLst/>
            </a:prstGeom>
            <a:ln w="28575" cmpd="sng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ector recto 22"/>
            <p:cNvCxnSpPr/>
            <p:nvPr/>
          </p:nvCxnSpPr>
          <p:spPr>
            <a:xfrm flipV="1">
              <a:off x="3260451" y="4647800"/>
              <a:ext cx="0" cy="417789"/>
            </a:xfrm>
            <a:prstGeom prst="line">
              <a:avLst/>
            </a:prstGeom>
            <a:ln w="28575" cmpd="sng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Solución Ejemplo 2</a:t>
            </a:r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>
          <a:xfrm>
            <a:off x="8241907" y="6492875"/>
            <a:ext cx="395009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4" name="CuadroTexto 3"/>
          <p:cNvSpPr txBox="1"/>
          <p:nvPr/>
        </p:nvSpPr>
        <p:spPr>
          <a:xfrm>
            <a:off x="751949" y="2139078"/>
            <a:ext cx="14699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>
                <a:solidFill>
                  <a:srgbClr val="002D56"/>
                </a:solidFill>
              </a:rPr>
              <a:t>Ho: </a:t>
            </a:r>
            <a:r>
              <a:rPr lang="es-ES">
                <a:solidFill>
                  <a:srgbClr val="002D56"/>
                </a:solidFill>
                <a:latin typeface="Symbol" charset="2"/>
                <a:cs typeface="Symbol" charset="2"/>
              </a:rPr>
              <a:t>p</a:t>
            </a:r>
            <a:r>
              <a:rPr lang="es-ES">
                <a:solidFill>
                  <a:srgbClr val="002D56"/>
                </a:solidFill>
              </a:rPr>
              <a:t> = 0.43</a:t>
            </a:r>
          </a:p>
          <a:p>
            <a:r>
              <a:rPr lang="es-ES">
                <a:solidFill>
                  <a:srgbClr val="002D56"/>
                </a:solidFill>
              </a:rPr>
              <a:t>Ha: </a:t>
            </a:r>
            <a:r>
              <a:rPr lang="es-ES">
                <a:solidFill>
                  <a:srgbClr val="002D56"/>
                </a:solidFill>
                <a:latin typeface="Symbol" charset="2"/>
                <a:cs typeface="Symbol" charset="2"/>
              </a:rPr>
              <a:t>p</a:t>
            </a:r>
            <a:r>
              <a:rPr lang="es-ES">
                <a:solidFill>
                  <a:srgbClr val="002D56"/>
                </a:solidFill>
              </a:rPr>
              <a:t> ≠ 0.43 </a:t>
            </a:r>
          </a:p>
        </p:txBody>
      </p:sp>
      <p:sp>
        <p:nvSpPr>
          <p:cNvPr id="11" name="CuadroTexto 10"/>
          <p:cNvSpPr txBox="1"/>
          <p:nvPr/>
        </p:nvSpPr>
        <p:spPr>
          <a:xfrm>
            <a:off x="787380" y="3127053"/>
            <a:ext cx="18695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>
                <a:solidFill>
                  <a:srgbClr val="002D56"/>
                </a:solidFill>
              </a:rPr>
              <a:t>prueba de dos colas</a:t>
            </a:r>
          </a:p>
        </p:txBody>
      </p:sp>
      <p:sp>
        <p:nvSpPr>
          <p:cNvPr id="12" name="CuadroTexto 11"/>
          <p:cNvSpPr txBox="1"/>
          <p:nvPr/>
        </p:nvSpPr>
        <p:spPr>
          <a:xfrm>
            <a:off x="6700692" y="2439886"/>
            <a:ext cx="47957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>
                <a:solidFill>
                  <a:srgbClr val="002D56"/>
                </a:solidFill>
              </a:rPr>
              <a:t>El valor de prueba se encuentra en la zona de </a:t>
            </a:r>
            <a:r>
              <a:rPr lang="es-ES" b="1">
                <a:solidFill>
                  <a:srgbClr val="002D56"/>
                </a:solidFill>
              </a:rPr>
              <a:t>Rechazo</a:t>
            </a:r>
            <a:r>
              <a:rPr lang="es-ES">
                <a:solidFill>
                  <a:srgbClr val="002D56"/>
                </a:solidFill>
              </a:rPr>
              <a:t> para </a:t>
            </a:r>
            <a:r>
              <a:rPr lang="es-ES" b="1">
                <a:solidFill>
                  <a:srgbClr val="002D56"/>
                </a:solidFill>
              </a:rPr>
              <a:t>Ho</a:t>
            </a:r>
          </a:p>
        </p:txBody>
      </p:sp>
      <p:sp>
        <p:nvSpPr>
          <p:cNvPr id="13" name="CuadroTexto 12"/>
          <p:cNvSpPr txBox="1"/>
          <p:nvPr/>
        </p:nvSpPr>
        <p:spPr>
          <a:xfrm>
            <a:off x="6717402" y="3592982"/>
            <a:ext cx="52970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>
                <a:solidFill>
                  <a:srgbClr val="002D56"/>
                </a:solidFill>
              </a:rPr>
              <a:t>Al 1% de significancia hay evidencia para rechazar Ho</a:t>
            </a:r>
          </a:p>
        </p:txBody>
      </p:sp>
      <p:sp>
        <p:nvSpPr>
          <p:cNvPr id="14" name="CuadroTexto 13"/>
          <p:cNvSpPr txBox="1"/>
          <p:nvPr/>
        </p:nvSpPr>
        <p:spPr>
          <a:xfrm>
            <a:off x="6700691" y="4595674"/>
            <a:ext cx="52469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>
                <a:solidFill>
                  <a:srgbClr val="002D56"/>
                </a:solidFill>
              </a:rPr>
              <a:t>La proporción personas que dicen haber votado por el candidato ganador no es de 43% </a:t>
            </a:r>
          </a:p>
        </p:txBody>
      </p:sp>
      <p:pic>
        <p:nvPicPr>
          <p:cNvPr id="24" name="Imagen 23"/>
          <p:cNvPicPr>
            <a:picLocks noChangeAspect="1"/>
          </p:cNvPicPr>
          <p:nvPr/>
        </p:nvPicPr>
        <p:blipFill rotWithShape="1">
          <a:blip r:embed="rId3"/>
          <a:srcRect l="22668" t="-8938" r="22261" b="-717"/>
          <a:stretch/>
        </p:blipFill>
        <p:spPr>
          <a:xfrm>
            <a:off x="1136276" y="5113734"/>
            <a:ext cx="4671362" cy="1136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104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Conceptos </a:t>
            </a:r>
          </a:p>
        </p:txBody>
      </p:sp>
      <p:sp>
        <p:nvSpPr>
          <p:cNvPr id="4" name="Rectángulo 3"/>
          <p:cNvSpPr/>
          <p:nvPr/>
        </p:nvSpPr>
        <p:spPr>
          <a:xfrm>
            <a:off x="2656883" y="3208617"/>
            <a:ext cx="2489783" cy="237303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/>
              <a:t>Población</a:t>
            </a:r>
          </a:p>
        </p:txBody>
      </p:sp>
      <p:sp>
        <p:nvSpPr>
          <p:cNvPr id="5" name="Elipse 4"/>
          <p:cNvSpPr/>
          <p:nvPr/>
        </p:nvSpPr>
        <p:spPr>
          <a:xfrm>
            <a:off x="7603029" y="3208617"/>
            <a:ext cx="2072034" cy="2055519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/>
              <a:t>Muestra</a:t>
            </a:r>
          </a:p>
        </p:txBody>
      </p:sp>
      <p:sp>
        <p:nvSpPr>
          <p:cNvPr id="6" name="Flecha curvada hacia abajo 5"/>
          <p:cNvSpPr/>
          <p:nvPr/>
        </p:nvSpPr>
        <p:spPr>
          <a:xfrm>
            <a:off x="4344588" y="1988674"/>
            <a:ext cx="4394718" cy="1203231"/>
          </a:xfrm>
          <a:prstGeom prst="curvedDown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>
                <a:solidFill>
                  <a:srgbClr val="002D56"/>
                </a:solidFill>
              </a:rPr>
              <a:t>Probabilística</a:t>
            </a:r>
          </a:p>
          <a:p>
            <a:pPr algn="ctr"/>
            <a:r>
              <a:rPr lang="es-ES">
                <a:solidFill>
                  <a:srgbClr val="002D56"/>
                </a:solidFill>
              </a:rPr>
              <a:t>(Muestreo Aleatorio Simple)</a:t>
            </a:r>
          </a:p>
        </p:txBody>
      </p:sp>
      <p:sp>
        <p:nvSpPr>
          <p:cNvPr id="7" name="Flecha curvada hacia arriba 6"/>
          <p:cNvSpPr/>
          <p:nvPr/>
        </p:nvSpPr>
        <p:spPr>
          <a:xfrm flipH="1">
            <a:off x="4444848" y="5147156"/>
            <a:ext cx="3743029" cy="1069538"/>
          </a:xfrm>
          <a:prstGeom prst="curvedUpArrow">
            <a:avLst>
              <a:gd name="adj1" fmla="val 50000"/>
              <a:gd name="adj2" fmla="val 83330"/>
              <a:gd name="adj3" fmla="val 60000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>
                <a:solidFill>
                  <a:srgbClr val="002D56"/>
                </a:solidFill>
              </a:rPr>
              <a:t>Generalizo</a:t>
            </a:r>
          </a:p>
          <a:p>
            <a:pPr algn="ctr"/>
            <a:r>
              <a:rPr lang="es-ES">
                <a:solidFill>
                  <a:srgbClr val="002D56"/>
                </a:solidFill>
              </a:rPr>
              <a:t> comportamiento</a:t>
            </a:r>
          </a:p>
        </p:txBody>
      </p:sp>
    </p:spTree>
    <p:extLst>
      <p:ext uri="{BB962C8B-B14F-4D97-AF65-F5344CB8AC3E}">
        <p14:creationId xmlns:p14="http://schemas.microsoft.com/office/powerpoint/2010/main" val="1880849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Ejemplo 3</a:t>
            </a: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8241907" y="6492875"/>
            <a:ext cx="3950093" cy="365125"/>
          </a:xfrm>
        </p:spPr>
        <p:txBody>
          <a:bodyPr/>
          <a:lstStyle/>
          <a:p>
            <a:endParaRPr lang="en-US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849" y="2155789"/>
            <a:ext cx="10614010" cy="2631812"/>
          </a:xfrm>
          <a:prstGeom prst="rect">
            <a:avLst/>
          </a:prstGeom>
        </p:spPr>
      </p:pic>
      <p:sp>
        <p:nvSpPr>
          <p:cNvPr id="14" name="CuadroTexto 13"/>
          <p:cNvSpPr txBox="1"/>
          <p:nvPr/>
        </p:nvSpPr>
        <p:spPr>
          <a:xfrm>
            <a:off x="735240" y="4896483"/>
            <a:ext cx="105105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>
                <a:solidFill>
                  <a:srgbClr val="002D56"/>
                </a:solidFill>
              </a:rPr>
              <a:t>Parámetro de interés </a:t>
            </a:r>
            <a:r>
              <a:rPr lang="es-ES">
                <a:solidFill>
                  <a:srgbClr val="002D56"/>
                </a:solidFill>
                <a:sym typeface="Wingdings"/>
              </a:rPr>
              <a:t> </a:t>
            </a:r>
            <a:r>
              <a:rPr lang="es-ES">
                <a:solidFill>
                  <a:srgbClr val="002D56"/>
                </a:solidFill>
                <a:latin typeface="Symbol" charset="2"/>
                <a:cs typeface="Symbol" charset="2"/>
                <a:sym typeface="Wingdings"/>
              </a:rPr>
              <a:t>p</a:t>
            </a:r>
            <a:r>
              <a:rPr lang="es-ES">
                <a:solidFill>
                  <a:srgbClr val="002D56"/>
                </a:solidFill>
                <a:sym typeface="Wingdings"/>
              </a:rPr>
              <a:t> (proporción poblacional)</a:t>
            </a:r>
          </a:p>
          <a:p>
            <a:r>
              <a:rPr lang="es-ES">
                <a:solidFill>
                  <a:srgbClr val="002D56"/>
                </a:solidFill>
                <a:sym typeface="Wingdings"/>
              </a:rPr>
              <a:t>Afirmación  “las mujeres con más de 12 años de escolaridad tienen una proporción de predicciones correctas que es mayor que la proporción de 0.5 esperada por el azar”</a:t>
            </a:r>
          </a:p>
        </p:txBody>
      </p:sp>
      <p:sp>
        <p:nvSpPr>
          <p:cNvPr id="15" name="CuadroTexto 14"/>
          <p:cNvSpPr txBox="1"/>
          <p:nvPr/>
        </p:nvSpPr>
        <p:spPr>
          <a:xfrm>
            <a:off x="7085022" y="5949309"/>
            <a:ext cx="1753380" cy="369332"/>
          </a:xfrm>
          <a:prstGeom prst="rect">
            <a:avLst/>
          </a:prstGeom>
          <a:noFill/>
          <a:ln w="19050" cmpd="sng">
            <a:solidFill>
              <a:srgbClr val="660066"/>
            </a:solidFill>
          </a:ln>
        </p:spPr>
        <p:txBody>
          <a:bodyPr wrap="none" rtlCol="0">
            <a:spAutoFit/>
          </a:bodyPr>
          <a:lstStyle/>
          <a:p>
            <a:r>
              <a:rPr lang="es-ES">
                <a:solidFill>
                  <a:srgbClr val="002D56"/>
                </a:solidFill>
                <a:latin typeface="Symbol" charset="2"/>
                <a:cs typeface="Symbol" charset="2"/>
              </a:rPr>
              <a:t>p</a:t>
            </a:r>
            <a:r>
              <a:rPr lang="es-ES">
                <a:solidFill>
                  <a:srgbClr val="002D56"/>
                </a:solidFill>
              </a:rPr>
              <a:t> &gt; 0.50  </a:t>
            </a:r>
            <a:r>
              <a:rPr lang="es-ES">
                <a:solidFill>
                  <a:srgbClr val="002D56"/>
                </a:solidFill>
                <a:sym typeface="Wingdings"/>
              </a:rPr>
              <a:t> Ha</a:t>
            </a:r>
            <a:r>
              <a:rPr lang="es-ES">
                <a:solidFill>
                  <a:srgbClr val="002D56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34658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Agrupar 2"/>
          <p:cNvGrpSpPr/>
          <p:nvPr/>
        </p:nvGrpSpPr>
        <p:grpSpPr>
          <a:xfrm>
            <a:off x="1858825" y="2690554"/>
            <a:ext cx="3730643" cy="2126032"/>
            <a:chOff x="8225318" y="3359016"/>
            <a:chExt cx="3730643" cy="2126032"/>
          </a:xfrm>
        </p:grpSpPr>
        <p:pic>
          <p:nvPicPr>
            <p:cNvPr id="25" name="Imagen 24"/>
            <p:cNvPicPr>
              <a:picLocks noChangeAspect="1"/>
            </p:cNvPicPr>
            <p:nvPr/>
          </p:nvPicPr>
          <p:blipFill rotWithShape="1">
            <a:blip r:embed="rId2"/>
            <a:srcRect l="10565" t="16054" r="5025" b="19140"/>
            <a:stretch/>
          </p:blipFill>
          <p:spPr>
            <a:xfrm>
              <a:off x="8242029" y="3359016"/>
              <a:ext cx="3713932" cy="1754711"/>
            </a:xfrm>
            <a:prstGeom prst="rect">
              <a:avLst/>
            </a:prstGeom>
          </p:spPr>
        </p:pic>
        <p:cxnSp>
          <p:nvCxnSpPr>
            <p:cNvPr id="26" name="Conector recto 25"/>
            <p:cNvCxnSpPr/>
            <p:nvPr/>
          </p:nvCxnSpPr>
          <p:spPr>
            <a:xfrm>
              <a:off x="8225318" y="5084296"/>
              <a:ext cx="3626060" cy="16712"/>
            </a:xfrm>
            <a:prstGeom prst="line">
              <a:avLst/>
            </a:prstGeom>
            <a:ln w="19050" cmpd="sng">
              <a:solidFill>
                <a:srgbClr val="0000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ector recto 26"/>
            <p:cNvCxnSpPr/>
            <p:nvPr/>
          </p:nvCxnSpPr>
          <p:spPr>
            <a:xfrm flipV="1">
              <a:off x="11013870" y="4647799"/>
              <a:ext cx="0" cy="417789"/>
            </a:xfrm>
            <a:prstGeom prst="line">
              <a:avLst/>
            </a:prstGeom>
            <a:ln w="28575" cmpd="sng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CuadroTexto 27"/>
            <p:cNvSpPr txBox="1"/>
            <p:nvPr/>
          </p:nvSpPr>
          <p:spPr>
            <a:xfrm>
              <a:off x="10412312" y="5115716"/>
              <a:ext cx="11915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>
                  <a:solidFill>
                    <a:srgbClr val="002D56"/>
                  </a:solidFill>
                </a:rPr>
                <a:t>Z</a:t>
              </a:r>
              <a:r>
                <a:rPr lang="es-ES" baseline="-25000">
                  <a:solidFill>
                    <a:srgbClr val="002D56"/>
                  </a:solidFill>
                  <a:latin typeface="Symbol" charset="2"/>
                  <a:cs typeface="Symbol" charset="2"/>
                </a:rPr>
                <a:t>0.01 </a:t>
              </a:r>
              <a:r>
                <a:rPr lang="es-ES">
                  <a:solidFill>
                    <a:srgbClr val="002D56"/>
                  </a:solidFill>
                  <a:latin typeface="Symbol" charset="2"/>
                  <a:cs typeface="Symbol" charset="2"/>
                </a:rPr>
                <a:t>= 2.33 </a:t>
              </a:r>
              <a:endParaRPr lang="es-ES" baseline="-25000">
                <a:solidFill>
                  <a:srgbClr val="002D56"/>
                </a:solidFill>
              </a:endParaRPr>
            </a:p>
          </p:txBody>
        </p:sp>
        <p:sp>
          <p:nvSpPr>
            <p:cNvPr id="29" name="CuadroTexto 28"/>
            <p:cNvSpPr txBox="1"/>
            <p:nvPr/>
          </p:nvSpPr>
          <p:spPr>
            <a:xfrm>
              <a:off x="9610234" y="4163165"/>
              <a:ext cx="91904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200">
                  <a:solidFill>
                    <a:srgbClr val="002D56"/>
                  </a:solidFill>
                </a:rPr>
                <a:t>Zona de </a:t>
              </a:r>
              <a:r>
                <a:rPr lang="es-ES" sz="1200" b="1">
                  <a:solidFill>
                    <a:srgbClr val="002D56"/>
                  </a:solidFill>
                </a:rPr>
                <a:t>NO</a:t>
              </a:r>
              <a:r>
                <a:rPr lang="es-ES" sz="1200">
                  <a:solidFill>
                    <a:srgbClr val="002D56"/>
                  </a:solidFill>
                </a:rPr>
                <a:t> rechazo para Ho</a:t>
              </a:r>
            </a:p>
          </p:txBody>
        </p:sp>
      </p:grp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Solución Ejemplo 3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>
          <a:xfrm>
            <a:off x="8241907" y="6375593"/>
            <a:ext cx="395009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4" name="CuadroTexto 3"/>
          <p:cNvSpPr txBox="1"/>
          <p:nvPr/>
        </p:nvSpPr>
        <p:spPr>
          <a:xfrm>
            <a:off x="751949" y="2139078"/>
            <a:ext cx="14699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>
                <a:solidFill>
                  <a:srgbClr val="002D56"/>
                </a:solidFill>
              </a:rPr>
              <a:t>Ho: </a:t>
            </a:r>
            <a:r>
              <a:rPr lang="es-ES">
                <a:solidFill>
                  <a:srgbClr val="002D56"/>
                </a:solidFill>
                <a:latin typeface="Symbol" charset="2"/>
                <a:cs typeface="Symbol" charset="2"/>
              </a:rPr>
              <a:t>p</a:t>
            </a:r>
            <a:r>
              <a:rPr lang="es-ES">
                <a:solidFill>
                  <a:srgbClr val="002D56"/>
                </a:solidFill>
              </a:rPr>
              <a:t> ≤ 0.50</a:t>
            </a:r>
          </a:p>
          <a:p>
            <a:r>
              <a:rPr lang="es-ES">
                <a:solidFill>
                  <a:srgbClr val="002D56"/>
                </a:solidFill>
              </a:rPr>
              <a:t>Ha: </a:t>
            </a:r>
            <a:r>
              <a:rPr lang="es-ES">
                <a:solidFill>
                  <a:srgbClr val="002D56"/>
                </a:solidFill>
                <a:latin typeface="Symbol" charset="2"/>
                <a:cs typeface="Symbol" charset="2"/>
              </a:rPr>
              <a:t>p</a:t>
            </a:r>
            <a:r>
              <a:rPr lang="es-ES">
                <a:solidFill>
                  <a:srgbClr val="002D56"/>
                </a:solidFill>
              </a:rPr>
              <a:t> &gt; 0.50 </a:t>
            </a:r>
          </a:p>
        </p:txBody>
      </p:sp>
      <p:sp>
        <p:nvSpPr>
          <p:cNvPr id="11" name="CuadroTexto 10"/>
          <p:cNvSpPr txBox="1"/>
          <p:nvPr/>
        </p:nvSpPr>
        <p:spPr>
          <a:xfrm>
            <a:off x="787380" y="3127053"/>
            <a:ext cx="18695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>
                <a:solidFill>
                  <a:srgbClr val="002D56"/>
                </a:solidFill>
              </a:rPr>
              <a:t>prueba de cola derecha</a:t>
            </a:r>
          </a:p>
        </p:txBody>
      </p:sp>
      <p:sp>
        <p:nvSpPr>
          <p:cNvPr id="12" name="CuadroTexto 11"/>
          <p:cNvSpPr txBox="1"/>
          <p:nvPr/>
        </p:nvSpPr>
        <p:spPr>
          <a:xfrm>
            <a:off x="6700692" y="2439886"/>
            <a:ext cx="47957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>
                <a:solidFill>
                  <a:srgbClr val="002D56"/>
                </a:solidFill>
              </a:rPr>
              <a:t>El valor de prueba se encuentra en la zona de </a:t>
            </a:r>
            <a:r>
              <a:rPr lang="es-ES" b="1">
                <a:solidFill>
                  <a:srgbClr val="002D56"/>
                </a:solidFill>
              </a:rPr>
              <a:t>Rechazo</a:t>
            </a:r>
            <a:r>
              <a:rPr lang="es-ES">
                <a:solidFill>
                  <a:srgbClr val="002D56"/>
                </a:solidFill>
              </a:rPr>
              <a:t> para </a:t>
            </a:r>
            <a:r>
              <a:rPr lang="es-ES" b="1">
                <a:solidFill>
                  <a:srgbClr val="002D56"/>
                </a:solidFill>
              </a:rPr>
              <a:t>Ho</a:t>
            </a:r>
          </a:p>
        </p:txBody>
      </p:sp>
      <p:sp>
        <p:nvSpPr>
          <p:cNvPr id="13" name="CuadroTexto 12"/>
          <p:cNvSpPr txBox="1"/>
          <p:nvPr/>
        </p:nvSpPr>
        <p:spPr>
          <a:xfrm>
            <a:off x="6717402" y="3592982"/>
            <a:ext cx="52970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>
                <a:solidFill>
                  <a:srgbClr val="002D56"/>
                </a:solidFill>
              </a:rPr>
              <a:t>Al 1% de significancia hay evidencia para rechazar Ho</a:t>
            </a:r>
          </a:p>
        </p:txBody>
      </p:sp>
      <p:sp>
        <p:nvSpPr>
          <p:cNvPr id="14" name="CuadroTexto 13"/>
          <p:cNvSpPr txBox="1"/>
          <p:nvPr/>
        </p:nvSpPr>
        <p:spPr>
          <a:xfrm>
            <a:off x="6700691" y="4595674"/>
            <a:ext cx="52469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>
                <a:solidFill>
                  <a:srgbClr val="002D56"/>
                </a:solidFill>
              </a:rPr>
              <a:t>Las mujeres mayores de 12 años de escolaridad tienen una proporción de predicciones correctas mayor a 0.50    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/>
          <a:srcRect l="22028" t="-2437" r="22260" b="-3153"/>
          <a:stretch/>
        </p:blipFill>
        <p:spPr>
          <a:xfrm>
            <a:off x="866357" y="5097021"/>
            <a:ext cx="5124234" cy="1186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678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/>
              <a:t>Prueba de hipótesis para la media poblacional </a:t>
            </a:r>
            <a:r>
              <a:rPr lang="es-ES">
                <a:latin typeface="Symbol" charset="2"/>
                <a:cs typeface="Symbol" charset="2"/>
              </a:rPr>
              <a:t>m</a:t>
            </a:r>
            <a:r>
              <a:rPr lang="es-ES"/>
              <a:t>.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/>
              <a:t>Con varianza poblacional conocida</a:t>
            </a: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382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Ejemplo 4</a:t>
            </a:r>
          </a:p>
        </p:txBody>
      </p:sp>
      <p:sp>
        <p:nvSpPr>
          <p:cNvPr id="2" name="Marcador de pie de página 1"/>
          <p:cNvSpPr>
            <a:spLocks noGrp="1"/>
          </p:cNvSpPr>
          <p:nvPr>
            <p:ph type="ftr" sz="quarter" idx="11"/>
          </p:nvPr>
        </p:nvSpPr>
        <p:spPr>
          <a:xfrm>
            <a:off x="8220372" y="6442739"/>
            <a:ext cx="3950093" cy="365125"/>
          </a:xfrm>
        </p:spPr>
        <p:txBody>
          <a:bodyPr/>
          <a:lstStyle/>
          <a:p>
            <a:endParaRPr lang="en-U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409" y="2256058"/>
            <a:ext cx="11084199" cy="2373040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>
            <a:off x="735240" y="4896483"/>
            <a:ext cx="10510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>
                <a:solidFill>
                  <a:srgbClr val="002D56"/>
                </a:solidFill>
              </a:rPr>
              <a:t>Parámetro de interés </a:t>
            </a:r>
            <a:r>
              <a:rPr lang="es-ES">
                <a:solidFill>
                  <a:srgbClr val="002D56"/>
                </a:solidFill>
                <a:sym typeface="Wingdings"/>
              </a:rPr>
              <a:t> </a:t>
            </a:r>
            <a:r>
              <a:rPr lang="es-ES">
                <a:solidFill>
                  <a:srgbClr val="002D56"/>
                </a:solidFill>
                <a:latin typeface="Symbol" charset="2"/>
                <a:cs typeface="Symbol" charset="2"/>
                <a:sym typeface="Wingdings"/>
              </a:rPr>
              <a:t>m</a:t>
            </a:r>
            <a:r>
              <a:rPr lang="es-ES">
                <a:solidFill>
                  <a:srgbClr val="002D56"/>
                </a:solidFill>
                <a:sym typeface="Wingdings"/>
              </a:rPr>
              <a:t> (media poblacional)</a:t>
            </a:r>
          </a:p>
          <a:p>
            <a:r>
              <a:rPr lang="es-ES">
                <a:solidFill>
                  <a:srgbClr val="002D56"/>
                </a:solidFill>
                <a:sym typeface="Wingdings"/>
              </a:rPr>
              <a:t>Afirmación  “la muestra proviene de una población con una media menor que 5.4”</a:t>
            </a:r>
          </a:p>
        </p:txBody>
      </p:sp>
      <p:sp>
        <p:nvSpPr>
          <p:cNvPr id="10" name="CuadroTexto 9"/>
          <p:cNvSpPr txBox="1"/>
          <p:nvPr/>
        </p:nvSpPr>
        <p:spPr>
          <a:xfrm>
            <a:off x="7085022" y="5949309"/>
            <a:ext cx="1638302" cy="369332"/>
          </a:xfrm>
          <a:prstGeom prst="rect">
            <a:avLst/>
          </a:prstGeom>
          <a:noFill/>
          <a:ln w="19050" cmpd="sng">
            <a:solidFill>
              <a:srgbClr val="660066"/>
            </a:solidFill>
          </a:ln>
        </p:spPr>
        <p:txBody>
          <a:bodyPr wrap="none" rtlCol="0">
            <a:spAutoFit/>
          </a:bodyPr>
          <a:lstStyle/>
          <a:p>
            <a:r>
              <a:rPr lang="es-ES">
                <a:solidFill>
                  <a:srgbClr val="002D56"/>
                </a:solidFill>
                <a:latin typeface="Symbol" charset="2"/>
                <a:cs typeface="Symbol" charset="2"/>
              </a:rPr>
              <a:t>m</a:t>
            </a:r>
            <a:r>
              <a:rPr lang="es-ES">
                <a:solidFill>
                  <a:srgbClr val="002D56"/>
                </a:solidFill>
              </a:rPr>
              <a:t> &lt; 5.4  </a:t>
            </a:r>
            <a:r>
              <a:rPr lang="es-ES">
                <a:solidFill>
                  <a:srgbClr val="002D56"/>
                </a:solidFill>
                <a:sym typeface="Wingdings"/>
              </a:rPr>
              <a:t> Ha</a:t>
            </a:r>
            <a:r>
              <a:rPr lang="es-ES">
                <a:solidFill>
                  <a:srgbClr val="002D56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45237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Solución Ejemplo 4</a:t>
            </a:r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>
          <a:xfrm>
            <a:off x="8241907" y="6492875"/>
            <a:ext cx="395009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4" name="CuadroTexto 3"/>
          <p:cNvSpPr txBox="1"/>
          <p:nvPr/>
        </p:nvSpPr>
        <p:spPr>
          <a:xfrm>
            <a:off x="751949" y="2139078"/>
            <a:ext cx="13482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>
                <a:solidFill>
                  <a:srgbClr val="002D56"/>
                </a:solidFill>
              </a:rPr>
              <a:t>Ho: </a:t>
            </a:r>
            <a:r>
              <a:rPr lang="es-ES">
                <a:solidFill>
                  <a:srgbClr val="002D56"/>
                </a:solidFill>
                <a:latin typeface="Symbol" charset="2"/>
                <a:cs typeface="Symbol" charset="2"/>
              </a:rPr>
              <a:t>m</a:t>
            </a:r>
            <a:r>
              <a:rPr lang="es-ES">
                <a:solidFill>
                  <a:srgbClr val="002D56"/>
                </a:solidFill>
              </a:rPr>
              <a:t> ≥ 5.4</a:t>
            </a:r>
          </a:p>
          <a:p>
            <a:r>
              <a:rPr lang="es-ES">
                <a:solidFill>
                  <a:srgbClr val="002D56"/>
                </a:solidFill>
              </a:rPr>
              <a:t>Ha: </a:t>
            </a:r>
            <a:r>
              <a:rPr lang="es-ES">
                <a:solidFill>
                  <a:srgbClr val="002D56"/>
                </a:solidFill>
                <a:latin typeface="Symbol" charset="2"/>
                <a:cs typeface="Symbol" charset="2"/>
              </a:rPr>
              <a:t>m</a:t>
            </a:r>
            <a:r>
              <a:rPr lang="es-ES">
                <a:solidFill>
                  <a:srgbClr val="002D56"/>
                </a:solidFill>
              </a:rPr>
              <a:t> &lt; 5.4 </a:t>
            </a:r>
          </a:p>
        </p:txBody>
      </p:sp>
      <p:grpSp>
        <p:nvGrpSpPr>
          <p:cNvPr id="5" name="Agrupar 4"/>
          <p:cNvGrpSpPr/>
          <p:nvPr/>
        </p:nvGrpSpPr>
        <p:grpSpPr>
          <a:xfrm>
            <a:off x="1965431" y="3074920"/>
            <a:ext cx="2997425" cy="1658353"/>
            <a:chOff x="4455214" y="3359016"/>
            <a:chExt cx="3713932" cy="2172952"/>
          </a:xfrm>
        </p:grpSpPr>
        <p:pic>
          <p:nvPicPr>
            <p:cNvPr id="6" name="Imagen 5"/>
            <p:cNvPicPr>
              <a:picLocks noChangeAspect="1"/>
            </p:cNvPicPr>
            <p:nvPr/>
          </p:nvPicPr>
          <p:blipFill rotWithShape="1">
            <a:blip r:embed="rId2"/>
            <a:srcRect l="10565" t="16054" r="5025" b="19140"/>
            <a:stretch/>
          </p:blipFill>
          <p:spPr>
            <a:xfrm>
              <a:off x="4455214" y="3359016"/>
              <a:ext cx="3713932" cy="1754711"/>
            </a:xfrm>
            <a:prstGeom prst="rect">
              <a:avLst/>
            </a:prstGeom>
          </p:spPr>
        </p:pic>
        <p:cxnSp>
          <p:nvCxnSpPr>
            <p:cNvPr id="7" name="Conector recto 6"/>
            <p:cNvCxnSpPr/>
            <p:nvPr/>
          </p:nvCxnSpPr>
          <p:spPr>
            <a:xfrm>
              <a:off x="4513698" y="5082300"/>
              <a:ext cx="3626060" cy="16712"/>
            </a:xfrm>
            <a:prstGeom prst="line">
              <a:avLst/>
            </a:prstGeom>
            <a:ln w="19050" cmpd="sng">
              <a:solidFill>
                <a:srgbClr val="0000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Conector recto 7"/>
            <p:cNvCxnSpPr/>
            <p:nvPr/>
          </p:nvCxnSpPr>
          <p:spPr>
            <a:xfrm flipV="1">
              <a:off x="5349195" y="4647800"/>
              <a:ext cx="0" cy="417789"/>
            </a:xfrm>
            <a:prstGeom prst="line">
              <a:avLst/>
            </a:prstGeom>
            <a:ln w="28575" cmpd="sng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CuadroTexto 8"/>
            <p:cNvSpPr txBox="1"/>
            <p:nvPr/>
          </p:nvSpPr>
          <p:spPr>
            <a:xfrm>
              <a:off x="4512819" y="5048030"/>
              <a:ext cx="1714399" cy="4839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>
                  <a:solidFill>
                    <a:srgbClr val="002D56"/>
                  </a:solidFill>
                </a:rPr>
                <a:t>-Z</a:t>
              </a:r>
              <a:r>
                <a:rPr lang="es-ES" baseline="-25000">
                  <a:solidFill>
                    <a:srgbClr val="002D56"/>
                  </a:solidFill>
                  <a:latin typeface="Symbol" charset="2"/>
                  <a:cs typeface="Symbol" charset="2"/>
                </a:rPr>
                <a:t>0.01 </a:t>
              </a:r>
              <a:r>
                <a:rPr lang="es-ES">
                  <a:solidFill>
                    <a:srgbClr val="002D56"/>
                  </a:solidFill>
                  <a:latin typeface="Symbol" charset="2"/>
                  <a:cs typeface="Symbol" charset="2"/>
                </a:rPr>
                <a:t>= -2.33</a:t>
              </a:r>
              <a:endParaRPr lang="es-ES" baseline="-25000">
                <a:solidFill>
                  <a:srgbClr val="002D56"/>
                </a:solidFill>
              </a:endParaRPr>
            </a:p>
          </p:txBody>
        </p:sp>
        <p:sp>
          <p:nvSpPr>
            <p:cNvPr id="10" name="CuadroTexto 9"/>
            <p:cNvSpPr txBox="1"/>
            <p:nvPr/>
          </p:nvSpPr>
          <p:spPr>
            <a:xfrm>
              <a:off x="5850494" y="3999512"/>
              <a:ext cx="919047" cy="9275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000">
                  <a:solidFill>
                    <a:srgbClr val="002D56"/>
                  </a:solidFill>
                </a:rPr>
                <a:t>Zona de </a:t>
              </a:r>
              <a:r>
                <a:rPr lang="es-ES" sz="1000" b="1">
                  <a:solidFill>
                    <a:srgbClr val="002D56"/>
                  </a:solidFill>
                </a:rPr>
                <a:t>NO</a:t>
              </a:r>
              <a:r>
                <a:rPr lang="es-ES" sz="1000">
                  <a:solidFill>
                    <a:srgbClr val="002D56"/>
                  </a:solidFill>
                </a:rPr>
                <a:t> rechazo para Ho</a:t>
              </a:r>
            </a:p>
          </p:txBody>
        </p:sp>
      </p:grpSp>
      <p:sp>
        <p:nvSpPr>
          <p:cNvPr id="11" name="CuadroTexto 10"/>
          <p:cNvSpPr txBox="1"/>
          <p:nvPr/>
        </p:nvSpPr>
        <p:spPr>
          <a:xfrm>
            <a:off x="787380" y="3127053"/>
            <a:ext cx="18695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>
                <a:solidFill>
                  <a:srgbClr val="002D56"/>
                </a:solidFill>
              </a:rPr>
              <a:t>prueba de cola izquierda </a:t>
            </a:r>
          </a:p>
        </p:txBody>
      </p:sp>
      <p:sp>
        <p:nvSpPr>
          <p:cNvPr id="12" name="CuadroTexto 11"/>
          <p:cNvSpPr txBox="1"/>
          <p:nvPr/>
        </p:nvSpPr>
        <p:spPr>
          <a:xfrm>
            <a:off x="6700692" y="2439886"/>
            <a:ext cx="47957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>
                <a:solidFill>
                  <a:srgbClr val="002D56"/>
                </a:solidFill>
              </a:rPr>
              <a:t>El valor de prueba se encuentra en la zona de </a:t>
            </a:r>
            <a:r>
              <a:rPr lang="es-ES" b="1">
                <a:solidFill>
                  <a:srgbClr val="002D56"/>
                </a:solidFill>
              </a:rPr>
              <a:t>NO rechazo</a:t>
            </a:r>
            <a:r>
              <a:rPr lang="es-ES">
                <a:solidFill>
                  <a:srgbClr val="002D56"/>
                </a:solidFill>
              </a:rPr>
              <a:t> para </a:t>
            </a:r>
            <a:r>
              <a:rPr lang="es-ES" b="1">
                <a:solidFill>
                  <a:srgbClr val="002D56"/>
                </a:solidFill>
              </a:rPr>
              <a:t>Ho</a:t>
            </a:r>
          </a:p>
        </p:txBody>
      </p:sp>
      <p:sp>
        <p:nvSpPr>
          <p:cNvPr id="13" name="CuadroTexto 12"/>
          <p:cNvSpPr txBox="1"/>
          <p:nvPr/>
        </p:nvSpPr>
        <p:spPr>
          <a:xfrm>
            <a:off x="6717402" y="3592982"/>
            <a:ext cx="52970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>
                <a:solidFill>
                  <a:srgbClr val="002D56"/>
                </a:solidFill>
              </a:rPr>
              <a:t>Al 1% de significancia no hay evidencia para rechazar Ho</a:t>
            </a:r>
          </a:p>
        </p:txBody>
      </p:sp>
      <p:sp>
        <p:nvSpPr>
          <p:cNvPr id="14" name="CuadroTexto 13"/>
          <p:cNvSpPr txBox="1"/>
          <p:nvPr/>
        </p:nvSpPr>
        <p:spPr>
          <a:xfrm>
            <a:off x="6700691" y="4595674"/>
            <a:ext cx="52469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>
                <a:solidFill>
                  <a:srgbClr val="002D56"/>
                </a:solidFill>
              </a:rPr>
              <a:t>La media poblacional no es menor  5.4</a:t>
            </a:r>
          </a:p>
        </p:txBody>
      </p:sp>
      <p:pic>
        <p:nvPicPr>
          <p:cNvPr id="17" name="Imagen 16"/>
          <p:cNvPicPr>
            <a:picLocks noChangeAspect="1"/>
          </p:cNvPicPr>
          <p:nvPr/>
        </p:nvPicPr>
        <p:blipFill rotWithShape="1">
          <a:blip r:embed="rId3"/>
          <a:srcRect l="27432" t="-13457" r="26130" b="-14758"/>
          <a:stretch/>
        </p:blipFill>
        <p:spPr>
          <a:xfrm>
            <a:off x="1203116" y="5030175"/>
            <a:ext cx="5487896" cy="1336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203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Ejemplo 5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>
          <a:xfrm>
            <a:off x="8241907" y="6492875"/>
            <a:ext cx="3950093" cy="365125"/>
          </a:xfrm>
        </p:spPr>
        <p:txBody>
          <a:bodyPr/>
          <a:lstStyle/>
          <a:p>
            <a:endParaRPr lang="en-US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t="3356"/>
          <a:stretch/>
        </p:blipFill>
        <p:spPr>
          <a:xfrm>
            <a:off x="547521" y="2205924"/>
            <a:ext cx="11216815" cy="1738000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735240" y="4428560"/>
            <a:ext cx="10510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>
                <a:solidFill>
                  <a:srgbClr val="002D56"/>
                </a:solidFill>
              </a:rPr>
              <a:t>Parámetro de interés </a:t>
            </a:r>
            <a:r>
              <a:rPr lang="es-ES">
                <a:solidFill>
                  <a:srgbClr val="002D56"/>
                </a:solidFill>
                <a:sym typeface="Wingdings"/>
              </a:rPr>
              <a:t> </a:t>
            </a:r>
            <a:r>
              <a:rPr lang="es-ES">
                <a:solidFill>
                  <a:srgbClr val="002D56"/>
                </a:solidFill>
                <a:latin typeface="Symbol" charset="2"/>
                <a:cs typeface="Symbol" charset="2"/>
                <a:sym typeface="Wingdings"/>
              </a:rPr>
              <a:t>m</a:t>
            </a:r>
            <a:r>
              <a:rPr lang="es-ES">
                <a:solidFill>
                  <a:srgbClr val="002D56"/>
                </a:solidFill>
                <a:sym typeface="Wingdings"/>
              </a:rPr>
              <a:t> (media poblacional)</a:t>
            </a:r>
          </a:p>
          <a:p>
            <a:r>
              <a:rPr lang="es-ES">
                <a:solidFill>
                  <a:srgbClr val="002D56"/>
                </a:solidFill>
                <a:sym typeface="Wingdings"/>
              </a:rPr>
              <a:t>Afirmación  “la temperatura media corporal de la población es igual a 98.6ºF”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7085022" y="5481386"/>
            <a:ext cx="1766229" cy="369332"/>
          </a:xfrm>
          <a:prstGeom prst="rect">
            <a:avLst/>
          </a:prstGeom>
          <a:noFill/>
          <a:ln w="19050" cmpd="sng">
            <a:solidFill>
              <a:srgbClr val="660066"/>
            </a:solidFill>
          </a:ln>
        </p:spPr>
        <p:txBody>
          <a:bodyPr wrap="none" rtlCol="0">
            <a:spAutoFit/>
          </a:bodyPr>
          <a:lstStyle/>
          <a:p>
            <a:r>
              <a:rPr lang="es-ES">
                <a:solidFill>
                  <a:srgbClr val="002D56"/>
                </a:solidFill>
                <a:latin typeface="Symbol" charset="2"/>
                <a:cs typeface="Symbol" charset="2"/>
              </a:rPr>
              <a:t>m</a:t>
            </a:r>
            <a:r>
              <a:rPr lang="es-ES">
                <a:solidFill>
                  <a:srgbClr val="002D56"/>
                </a:solidFill>
              </a:rPr>
              <a:t> = 98.6  </a:t>
            </a:r>
            <a:r>
              <a:rPr lang="es-ES">
                <a:solidFill>
                  <a:srgbClr val="002D56"/>
                </a:solidFill>
                <a:sym typeface="Wingdings"/>
              </a:rPr>
              <a:t> Ho</a:t>
            </a:r>
            <a:r>
              <a:rPr lang="es-ES">
                <a:solidFill>
                  <a:srgbClr val="002D56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52110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Agrupar 15"/>
          <p:cNvGrpSpPr/>
          <p:nvPr/>
        </p:nvGrpSpPr>
        <p:grpSpPr>
          <a:xfrm>
            <a:off x="2072033" y="2623708"/>
            <a:ext cx="3713932" cy="2190879"/>
            <a:chOff x="534718" y="3359016"/>
            <a:chExt cx="3713932" cy="2190879"/>
          </a:xfrm>
        </p:grpSpPr>
        <p:pic>
          <p:nvPicPr>
            <p:cNvPr id="17" name="Imagen 16"/>
            <p:cNvPicPr>
              <a:picLocks noChangeAspect="1"/>
            </p:cNvPicPr>
            <p:nvPr/>
          </p:nvPicPr>
          <p:blipFill rotWithShape="1">
            <a:blip r:embed="rId2"/>
            <a:srcRect l="10565" t="16054" r="5025" b="19140"/>
            <a:stretch/>
          </p:blipFill>
          <p:spPr>
            <a:xfrm>
              <a:off x="534718" y="3359016"/>
              <a:ext cx="3713932" cy="1754711"/>
            </a:xfrm>
            <a:prstGeom prst="rect">
              <a:avLst/>
            </a:prstGeom>
          </p:spPr>
        </p:pic>
        <p:cxnSp>
          <p:nvCxnSpPr>
            <p:cNvPr id="18" name="Conector recto 17"/>
            <p:cNvCxnSpPr/>
            <p:nvPr/>
          </p:nvCxnSpPr>
          <p:spPr>
            <a:xfrm>
              <a:off x="568138" y="5080303"/>
              <a:ext cx="3626060" cy="16712"/>
            </a:xfrm>
            <a:prstGeom prst="line">
              <a:avLst/>
            </a:prstGeom>
            <a:ln w="19050" cmpd="sng">
              <a:solidFill>
                <a:srgbClr val="0000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CuadroTexto 18"/>
            <p:cNvSpPr txBox="1"/>
            <p:nvPr/>
          </p:nvSpPr>
          <p:spPr>
            <a:xfrm>
              <a:off x="618267" y="5180563"/>
              <a:ext cx="14605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>
                  <a:solidFill>
                    <a:srgbClr val="002D56"/>
                  </a:solidFill>
                </a:rPr>
                <a:t>-Z</a:t>
              </a:r>
              <a:r>
                <a:rPr lang="es-ES" baseline="-25000">
                  <a:solidFill>
                    <a:srgbClr val="002D56"/>
                  </a:solidFill>
                  <a:latin typeface="Symbol" charset="2"/>
                  <a:cs typeface="Symbol" charset="2"/>
                </a:rPr>
                <a:t>0.025 </a:t>
              </a:r>
              <a:r>
                <a:rPr lang="es-ES">
                  <a:solidFill>
                    <a:srgbClr val="002D56"/>
                  </a:solidFill>
                  <a:latin typeface="Symbol" charset="2"/>
                  <a:cs typeface="Symbol" charset="2"/>
                </a:rPr>
                <a:t>= -1.96</a:t>
              </a:r>
              <a:endParaRPr lang="es-ES" baseline="-25000">
                <a:solidFill>
                  <a:srgbClr val="002D56"/>
                </a:solidFill>
              </a:endParaRPr>
            </a:p>
          </p:txBody>
        </p:sp>
        <p:sp>
          <p:nvSpPr>
            <p:cNvPr id="20" name="CuadroTexto 19"/>
            <p:cNvSpPr txBox="1"/>
            <p:nvPr/>
          </p:nvSpPr>
          <p:spPr>
            <a:xfrm>
              <a:off x="2575342" y="5149146"/>
              <a:ext cx="12747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>
                  <a:solidFill>
                    <a:srgbClr val="002D56"/>
                  </a:solidFill>
                </a:rPr>
                <a:t>Z</a:t>
              </a:r>
              <a:r>
                <a:rPr lang="es-ES" baseline="-25000">
                  <a:solidFill>
                    <a:srgbClr val="002D56"/>
                  </a:solidFill>
                  <a:latin typeface="Symbol" charset="2"/>
                  <a:cs typeface="Symbol" charset="2"/>
                </a:rPr>
                <a:t>0.025 </a:t>
              </a:r>
              <a:r>
                <a:rPr lang="es-ES">
                  <a:solidFill>
                    <a:srgbClr val="002D56"/>
                  </a:solidFill>
                  <a:latin typeface="Symbol" charset="2"/>
                  <a:cs typeface="Symbol" charset="2"/>
                </a:rPr>
                <a:t>= 1.96</a:t>
              </a:r>
              <a:endParaRPr lang="es-ES" baseline="-25000">
                <a:solidFill>
                  <a:srgbClr val="002D56"/>
                </a:solidFill>
              </a:endParaRPr>
            </a:p>
          </p:txBody>
        </p:sp>
        <p:sp>
          <p:nvSpPr>
            <p:cNvPr id="21" name="CuadroTexto 20"/>
            <p:cNvSpPr txBox="1"/>
            <p:nvPr/>
          </p:nvSpPr>
          <p:spPr>
            <a:xfrm>
              <a:off x="1904935" y="4077611"/>
              <a:ext cx="91904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200">
                  <a:solidFill>
                    <a:srgbClr val="002D56"/>
                  </a:solidFill>
                </a:rPr>
                <a:t>Zona de </a:t>
              </a:r>
              <a:r>
                <a:rPr lang="es-ES" sz="1200" b="1">
                  <a:solidFill>
                    <a:srgbClr val="002D56"/>
                  </a:solidFill>
                </a:rPr>
                <a:t>NO</a:t>
              </a:r>
              <a:r>
                <a:rPr lang="es-ES" sz="1200">
                  <a:solidFill>
                    <a:srgbClr val="002D56"/>
                  </a:solidFill>
                </a:rPr>
                <a:t> rechazo para Ho</a:t>
              </a:r>
            </a:p>
          </p:txBody>
        </p:sp>
        <p:cxnSp>
          <p:nvCxnSpPr>
            <p:cNvPr id="22" name="Conector recto 21"/>
            <p:cNvCxnSpPr/>
            <p:nvPr/>
          </p:nvCxnSpPr>
          <p:spPr>
            <a:xfrm flipV="1">
              <a:off x="1403636" y="4662515"/>
              <a:ext cx="0" cy="417789"/>
            </a:xfrm>
            <a:prstGeom prst="line">
              <a:avLst/>
            </a:prstGeom>
            <a:ln w="28575" cmpd="sng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ector recto 22"/>
            <p:cNvCxnSpPr/>
            <p:nvPr/>
          </p:nvCxnSpPr>
          <p:spPr>
            <a:xfrm flipV="1">
              <a:off x="3260451" y="4647800"/>
              <a:ext cx="0" cy="417789"/>
            </a:xfrm>
            <a:prstGeom prst="line">
              <a:avLst/>
            </a:prstGeom>
            <a:ln w="28575" cmpd="sng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Solución Ejemplo 5</a:t>
            </a:r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>
          <a:xfrm>
            <a:off x="8241907" y="6492875"/>
            <a:ext cx="395009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4" name="CuadroTexto 3"/>
          <p:cNvSpPr txBox="1"/>
          <p:nvPr/>
        </p:nvSpPr>
        <p:spPr>
          <a:xfrm>
            <a:off x="751949" y="2139078"/>
            <a:ext cx="14696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>
                <a:solidFill>
                  <a:srgbClr val="002D56"/>
                </a:solidFill>
              </a:rPr>
              <a:t>Ho: </a:t>
            </a:r>
            <a:r>
              <a:rPr lang="es-ES">
                <a:solidFill>
                  <a:srgbClr val="002D56"/>
                </a:solidFill>
                <a:latin typeface="Symbol" charset="2"/>
                <a:cs typeface="Symbol" charset="2"/>
              </a:rPr>
              <a:t>m</a:t>
            </a:r>
            <a:r>
              <a:rPr lang="es-ES">
                <a:solidFill>
                  <a:srgbClr val="002D56"/>
                </a:solidFill>
              </a:rPr>
              <a:t> = 98.6</a:t>
            </a:r>
          </a:p>
          <a:p>
            <a:r>
              <a:rPr lang="es-ES">
                <a:solidFill>
                  <a:srgbClr val="002D56"/>
                </a:solidFill>
              </a:rPr>
              <a:t>Ha: </a:t>
            </a:r>
            <a:r>
              <a:rPr lang="es-ES">
                <a:solidFill>
                  <a:srgbClr val="002D56"/>
                </a:solidFill>
                <a:latin typeface="Symbol" charset="2"/>
                <a:cs typeface="Symbol" charset="2"/>
              </a:rPr>
              <a:t>m</a:t>
            </a:r>
            <a:r>
              <a:rPr lang="es-ES">
                <a:solidFill>
                  <a:srgbClr val="002D56"/>
                </a:solidFill>
              </a:rPr>
              <a:t> ≠ 98.6 </a:t>
            </a:r>
          </a:p>
        </p:txBody>
      </p:sp>
      <p:sp>
        <p:nvSpPr>
          <p:cNvPr id="11" name="CuadroTexto 10"/>
          <p:cNvSpPr txBox="1"/>
          <p:nvPr/>
        </p:nvSpPr>
        <p:spPr>
          <a:xfrm>
            <a:off x="787380" y="3127053"/>
            <a:ext cx="18695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>
                <a:solidFill>
                  <a:srgbClr val="002D56"/>
                </a:solidFill>
              </a:rPr>
              <a:t>prueba de dos colas </a:t>
            </a:r>
          </a:p>
        </p:txBody>
      </p:sp>
      <p:sp>
        <p:nvSpPr>
          <p:cNvPr id="12" name="CuadroTexto 11"/>
          <p:cNvSpPr txBox="1"/>
          <p:nvPr/>
        </p:nvSpPr>
        <p:spPr>
          <a:xfrm>
            <a:off x="6700692" y="2439886"/>
            <a:ext cx="47957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>
                <a:solidFill>
                  <a:srgbClr val="002D56"/>
                </a:solidFill>
              </a:rPr>
              <a:t>El valor de prueba se encuentra en la zona de </a:t>
            </a:r>
            <a:r>
              <a:rPr lang="es-ES" b="1">
                <a:solidFill>
                  <a:srgbClr val="002D56"/>
                </a:solidFill>
              </a:rPr>
              <a:t>rechazo</a:t>
            </a:r>
            <a:r>
              <a:rPr lang="es-ES">
                <a:solidFill>
                  <a:srgbClr val="002D56"/>
                </a:solidFill>
              </a:rPr>
              <a:t> para </a:t>
            </a:r>
            <a:r>
              <a:rPr lang="es-ES" b="1">
                <a:solidFill>
                  <a:srgbClr val="002D56"/>
                </a:solidFill>
              </a:rPr>
              <a:t>Ho</a:t>
            </a:r>
          </a:p>
        </p:txBody>
      </p:sp>
      <p:sp>
        <p:nvSpPr>
          <p:cNvPr id="13" name="CuadroTexto 12"/>
          <p:cNvSpPr txBox="1"/>
          <p:nvPr/>
        </p:nvSpPr>
        <p:spPr>
          <a:xfrm>
            <a:off x="6717402" y="3592982"/>
            <a:ext cx="52970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>
                <a:solidFill>
                  <a:srgbClr val="002D56"/>
                </a:solidFill>
              </a:rPr>
              <a:t>Al 5% de significancia hay evidencia para rechazar Ho</a:t>
            </a:r>
          </a:p>
        </p:txBody>
      </p:sp>
      <p:sp>
        <p:nvSpPr>
          <p:cNvPr id="14" name="CuadroTexto 13"/>
          <p:cNvSpPr txBox="1"/>
          <p:nvPr/>
        </p:nvSpPr>
        <p:spPr>
          <a:xfrm>
            <a:off x="6700691" y="4595674"/>
            <a:ext cx="52469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>
                <a:solidFill>
                  <a:srgbClr val="002D56"/>
                </a:solidFill>
              </a:rPr>
              <a:t>La media real de la temperatura corporal no es de 98.6</a:t>
            </a:r>
          </a:p>
        </p:txBody>
      </p:sp>
      <p:pic>
        <p:nvPicPr>
          <p:cNvPr id="24" name="Imagen 23"/>
          <p:cNvPicPr>
            <a:picLocks noChangeAspect="1"/>
          </p:cNvPicPr>
          <p:nvPr/>
        </p:nvPicPr>
        <p:blipFill rotWithShape="1">
          <a:blip r:embed="rId3"/>
          <a:srcRect l="26242" t="-16831" r="25832" b="-8007"/>
          <a:stretch/>
        </p:blipFill>
        <p:spPr>
          <a:xfrm>
            <a:off x="1286665" y="5214002"/>
            <a:ext cx="4798916" cy="1102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412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Ejemplo 6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>
          <a:xfrm>
            <a:off x="8241907" y="6492875"/>
            <a:ext cx="3950093" cy="365125"/>
          </a:xfrm>
        </p:spPr>
        <p:txBody>
          <a:bodyPr/>
          <a:lstStyle/>
          <a:p>
            <a:endParaRPr lang="en-US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077" y="2205911"/>
            <a:ext cx="10837870" cy="1687865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735240" y="4428560"/>
            <a:ext cx="10510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>
                <a:solidFill>
                  <a:srgbClr val="002D56"/>
                </a:solidFill>
              </a:rPr>
              <a:t>Parámetro de interés </a:t>
            </a:r>
            <a:r>
              <a:rPr lang="es-ES">
                <a:solidFill>
                  <a:srgbClr val="002D56"/>
                </a:solidFill>
                <a:sym typeface="Wingdings"/>
              </a:rPr>
              <a:t> </a:t>
            </a:r>
            <a:r>
              <a:rPr lang="es-ES">
                <a:solidFill>
                  <a:srgbClr val="002D56"/>
                </a:solidFill>
                <a:latin typeface="Symbol" charset="2"/>
                <a:cs typeface="Symbol" charset="2"/>
                <a:sym typeface="Wingdings"/>
              </a:rPr>
              <a:t>m</a:t>
            </a:r>
            <a:r>
              <a:rPr lang="es-ES">
                <a:solidFill>
                  <a:srgbClr val="002D56"/>
                </a:solidFill>
                <a:sym typeface="Wingdings"/>
              </a:rPr>
              <a:t> (media poblacional)</a:t>
            </a:r>
          </a:p>
          <a:p>
            <a:r>
              <a:rPr lang="es-ES">
                <a:solidFill>
                  <a:srgbClr val="002D56"/>
                </a:solidFill>
                <a:sym typeface="Wingdings"/>
              </a:rPr>
              <a:t>Afirmación  “la media poblacional de todos estos pesos de osos es mayor que 150 libras”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7085022" y="5481386"/>
            <a:ext cx="1695784" cy="369332"/>
          </a:xfrm>
          <a:prstGeom prst="rect">
            <a:avLst/>
          </a:prstGeom>
          <a:noFill/>
          <a:ln w="19050" cmpd="sng">
            <a:solidFill>
              <a:srgbClr val="660066"/>
            </a:solidFill>
          </a:ln>
        </p:spPr>
        <p:txBody>
          <a:bodyPr wrap="none" rtlCol="0">
            <a:spAutoFit/>
          </a:bodyPr>
          <a:lstStyle/>
          <a:p>
            <a:r>
              <a:rPr lang="es-ES">
                <a:solidFill>
                  <a:srgbClr val="002D56"/>
                </a:solidFill>
                <a:latin typeface="Symbol" charset="2"/>
                <a:cs typeface="Symbol" charset="2"/>
              </a:rPr>
              <a:t>m</a:t>
            </a:r>
            <a:r>
              <a:rPr lang="es-ES">
                <a:solidFill>
                  <a:srgbClr val="002D56"/>
                </a:solidFill>
              </a:rPr>
              <a:t> &gt; 150  </a:t>
            </a:r>
            <a:r>
              <a:rPr lang="es-ES">
                <a:solidFill>
                  <a:srgbClr val="002D56"/>
                </a:solidFill>
                <a:sym typeface="Wingdings"/>
              </a:rPr>
              <a:t> Ha</a:t>
            </a:r>
            <a:r>
              <a:rPr lang="es-ES">
                <a:solidFill>
                  <a:srgbClr val="002D56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31100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Agrupar 2"/>
          <p:cNvGrpSpPr/>
          <p:nvPr/>
        </p:nvGrpSpPr>
        <p:grpSpPr>
          <a:xfrm>
            <a:off x="1858825" y="2690554"/>
            <a:ext cx="3730643" cy="2126032"/>
            <a:chOff x="8225318" y="3359016"/>
            <a:chExt cx="3730643" cy="2126032"/>
          </a:xfrm>
        </p:grpSpPr>
        <p:pic>
          <p:nvPicPr>
            <p:cNvPr id="25" name="Imagen 24"/>
            <p:cNvPicPr>
              <a:picLocks noChangeAspect="1"/>
            </p:cNvPicPr>
            <p:nvPr/>
          </p:nvPicPr>
          <p:blipFill rotWithShape="1">
            <a:blip r:embed="rId2"/>
            <a:srcRect l="10565" t="16054" r="5025" b="19140"/>
            <a:stretch/>
          </p:blipFill>
          <p:spPr>
            <a:xfrm>
              <a:off x="8242029" y="3359016"/>
              <a:ext cx="3713932" cy="1754711"/>
            </a:xfrm>
            <a:prstGeom prst="rect">
              <a:avLst/>
            </a:prstGeom>
          </p:spPr>
        </p:pic>
        <p:cxnSp>
          <p:nvCxnSpPr>
            <p:cNvPr id="26" name="Conector recto 25"/>
            <p:cNvCxnSpPr/>
            <p:nvPr/>
          </p:nvCxnSpPr>
          <p:spPr>
            <a:xfrm>
              <a:off x="8225318" y="5084296"/>
              <a:ext cx="3626060" cy="16712"/>
            </a:xfrm>
            <a:prstGeom prst="line">
              <a:avLst/>
            </a:prstGeom>
            <a:ln w="19050" cmpd="sng">
              <a:solidFill>
                <a:srgbClr val="0000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ector recto 26"/>
            <p:cNvCxnSpPr/>
            <p:nvPr/>
          </p:nvCxnSpPr>
          <p:spPr>
            <a:xfrm flipV="1">
              <a:off x="11013870" y="4647799"/>
              <a:ext cx="0" cy="417789"/>
            </a:xfrm>
            <a:prstGeom prst="line">
              <a:avLst/>
            </a:prstGeom>
            <a:ln w="28575" cmpd="sng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CuadroTexto 27"/>
            <p:cNvSpPr txBox="1"/>
            <p:nvPr/>
          </p:nvSpPr>
          <p:spPr>
            <a:xfrm>
              <a:off x="10412312" y="5115716"/>
              <a:ext cx="13070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>
                  <a:solidFill>
                    <a:srgbClr val="002D56"/>
                  </a:solidFill>
                </a:rPr>
                <a:t>Z</a:t>
              </a:r>
              <a:r>
                <a:rPr lang="es-ES" baseline="-25000">
                  <a:solidFill>
                    <a:srgbClr val="002D56"/>
                  </a:solidFill>
                  <a:latin typeface="Symbol" charset="2"/>
                  <a:cs typeface="Symbol" charset="2"/>
                </a:rPr>
                <a:t>0.01 </a:t>
              </a:r>
              <a:r>
                <a:rPr lang="es-ES">
                  <a:solidFill>
                    <a:srgbClr val="002D56"/>
                  </a:solidFill>
                  <a:latin typeface="Symbol" charset="2"/>
                  <a:cs typeface="Symbol" charset="2"/>
                </a:rPr>
                <a:t>= 1.645 </a:t>
              </a:r>
              <a:endParaRPr lang="es-ES" baseline="-25000">
                <a:solidFill>
                  <a:srgbClr val="002D56"/>
                </a:solidFill>
              </a:endParaRPr>
            </a:p>
          </p:txBody>
        </p:sp>
        <p:sp>
          <p:nvSpPr>
            <p:cNvPr id="29" name="CuadroTexto 28"/>
            <p:cNvSpPr txBox="1"/>
            <p:nvPr/>
          </p:nvSpPr>
          <p:spPr>
            <a:xfrm>
              <a:off x="9610234" y="4163165"/>
              <a:ext cx="91904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200">
                  <a:solidFill>
                    <a:srgbClr val="002D56"/>
                  </a:solidFill>
                </a:rPr>
                <a:t>Zona de </a:t>
              </a:r>
              <a:r>
                <a:rPr lang="es-ES" sz="1200" b="1">
                  <a:solidFill>
                    <a:srgbClr val="002D56"/>
                  </a:solidFill>
                </a:rPr>
                <a:t>NO</a:t>
              </a:r>
              <a:r>
                <a:rPr lang="es-ES" sz="1200">
                  <a:solidFill>
                    <a:srgbClr val="002D56"/>
                  </a:solidFill>
                </a:rPr>
                <a:t> rechazo para Ho</a:t>
              </a:r>
            </a:p>
          </p:txBody>
        </p:sp>
      </p:grp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Solución Ejemplo 6</a:t>
            </a: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8241907" y="6492875"/>
            <a:ext cx="395009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4" name="CuadroTexto 3"/>
          <p:cNvSpPr txBox="1"/>
          <p:nvPr/>
        </p:nvSpPr>
        <p:spPr>
          <a:xfrm>
            <a:off x="751949" y="2139078"/>
            <a:ext cx="14123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>
                <a:solidFill>
                  <a:srgbClr val="002D56"/>
                </a:solidFill>
              </a:rPr>
              <a:t>Ho: </a:t>
            </a:r>
            <a:r>
              <a:rPr lang="es-ES">
                <a:solidFill>
                  <a:srgbClr val="002D56"/>
                </a:solidFill>
                <a:latin typeface="Symbol" charset="2"/>
                <a:cs typeface="Symbol" charset="2"/>
              </a:rPr>
              <a:t>m</a:t>
            </a:r>
            <a:r>
              <a:rPr lang="es-ES">
                <a:solidFill>
                  <a:srgbClr val="002D56"/>
                </a:solidFill>
              </a:rPr>
              <a:t> ≤ 150</a:t>
            </a:r>
          </a:p>
          <a:p>
            <a:r>
              <a:rPr lang="es-ES">
                <a:solidFill>
                  <a:srgbClr val="002D56"/>
                </a:solidFill>
              </a:rPr>
              <a:t>Ha: </a:t>
            </a:r>
            <a:r>
              <a:rPr lang="es-ES">
                <a:solidFill>
                  <a:srgbClr val="002D56"/>
                </a:solidFill>
                <a:latin typeface="Symbol" charset="2"/>
                <a:cs typeface="Symbol" charset="2"/>
              </a:rPr>
              <a:t>m</a:t>
            </a:r>
            <a:r>
              <a:rPr lang="es-ES">
                <a:solidFill>
                  <a:srgbClr val="002D56"/>
                </a:solidFill>
              </a:rPr>
              <a:t> &gt; 150 </a:t>
            </a:r>
          </a:p>
        </p:txBody>
      </p:sp>
      <p:sp>
        <p:nvSpPr>
          <p:cNvPr id="11" name="CuadroTexto 10"/>
          <p:cNvSpPr txBox="1"/>
          <p:nvPr/>
        </p:nvSpPr>
        <p:spPr>
          <a:xfrm>
            <a:off x="787380" y="3127053"/>
            <a:ext cx="18695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>
                <a:solidFill>
                  <a:srgbClr val="002D56"/>
                </a:solidFill>
              </a:rPr>
              <a:t>prueba de cola derecha</a:t>
            </a:r>
          </a:p>
        </p:txBody>
      </p:sp>
      <p:sp>
        <p:nvSpPr>
          <p:cNvPr id="12" name="CuadroTexto 11"/>
          <p:cNvSpPr txBox="1"/>
          <p:nvPr/>
        </p:nvSpPr>
        <p:spPr>
          <a:xfrm>
            <a:off x="6700692" y="2439886"/>
            <a:ext cx="47957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>
                <a:solidFill>
                  <a:srgbClr val="002D56"/>
                </a:solidFill>
              </a:rPr>
              <a:t>El valor de prueba se encuentra en la zona de </a:t>
            </a:r>
            <a:r>
              <a:rPr lang="es-ES" b="1">
                <a:solidFill>
                  <a:srgbClr val="002D56"/>
                </a:solidFill>
              </a:rPr>
              <a:t>Rechazo</a:t>
            </a:r>
            <a:r>
              <a:rPr lang="es-ES">
                <a:solidFill>
                  <a:srgbClr val="002D56"/>
                </a:solidFill>
              </a:rPr>
              <a:t> para </a:t>
            </a:r>
            <a:r>
              <a:rPr lang="es-ES" b="1">
                <a:solidFill>
                  <a:srgbClr val="002D56"/>
                </a:solidFill>
              </a:rPr>
              <a:t>Ho</a:t>
            </a:r>
          </a:p>
        </p:txBody>
      </p:sp>
      <p:sp>
        <p:nvSpPr>
          <p:cNvPr id="13" name="CuadroTexto 12"/>
          <p:cNvSpPr txBox="1"/>
          <p:nvPr/>
        </p:nvSpPr>
        <p:spPr>
          <a:xfrm>
            <a:off x="6717402" y="3592982"/>
            <a:ext cx="52970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>
                <a:solidFill>
                  <a:srgbClr val="002D56"/>
                </a:solidFill>
              </a:rPr>
              <a:t>Al 5% de significancia hay evidencia para rechazar Ho</a:t>
            </a:r>
          </a:p>
        </p:txBody>
      </p:sp>
      <p:sp>
        <p:nvSpPr>
          <p:cNvPr id="14" name="CuadroTexto 13"/>
          <p:cNvSpPr txBox="1"/>
          <p:nvPr/>
        </p:nvSpPr>
        <p:spPr>
          <a:xfrm>
            <a:off x="6650561" y="4595674"/>
            <a:ext cx="52469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>
                <a:solidFill>
                  <a:srgbClr val="002D56"/>
                </a:solidFill>
              </a:rPr>
              <a:t>El peso promedio de los osos es mayor a 150 libras.</a:t>
            </a: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3"/>
          <a:srcRect l="27432" t="-13458" r="27023" b="-11383"/>
          <a:stretch/>
        </p:blipFill>
        <p:spPr>
          <a:xfrm>
            <a:off x="1537316" y="5214002"/>
            <a:ext cx="4560462" cy="1102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733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/>
              <a:t>Prueba de hipótesis para la media poblacional </a:t>
            </a:r>
            <a:r>
              <a:rPr lang="es-ES">
                <a:latin typeface="Symbol" charset="2"/>
                <a:cs typeface="Symbol" charset="2"/>
              </a:rPr>
              <a:t>m</a:t>
            </a:r>
            <a:r>
              <a:rPr lang="es-ES"/>
              <a:t>.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/>
              <a:t>Con varianza poblacional desconocida</a:t>
            </a: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7849141" y="6492875"/>
            <a:ext cx="4342859" cy="36512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3877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Conceptos</a:t>
            </a:r>
          </a:p>
        </p:txBody>
      </p:sp>
      <p:sp>
        <p:nvSpPr>
          <p:cNvPr id="4" name="Rectángulo 3"/>
          <p:cNvSpPr/>
          <p:nvPr/>
        </p:nvSpPr>
        <p:spPr>
          <a:xfrm>
            <a:off x="3029786" y="2472473"/>
            <a:ext cx="2489783" cy="237303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/>
              <a:t>Población</a:t>
            </a:r>
          </a:p>
        </p:txBody>
      </p:sp>
      <p:sp>
        <p:nvSpPr>
          <p:cNvPr id="6" name="Llamada de flecha a la izquierda 5"/>
          <p:cNvSpPr/>
          <p:nvPr/>
        </p:nvSpPr>
        <p:spPr>
          <a:xfrm flipH="1">
            <a:off x="272641" y="3140936"/>
            <a:ext cx="3525801" cy="2289482"/>
          </a:xfrm>
          <a:prstGeom prst="leftArrowCallou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/>
              <a:buChar char="•"/>
            </a:pPr>
            <a:r>
              <a:rPr lang="es-ES" sz="1600"/>
              <a:t>MEDIA (</a:t>
            </a:r>
            <a:r>
              <a:rPr lang="es-ES" sz="1600">
                <a:latin typeface="Symbol" charset="2"/>
                <a:cs typeface="Symbol" charset="2"/>
              </a:rPr>
              <a:t>m</a:t>
            </a:r>
            <a:r>
              <a:rPr lang="es-ES" sz="1600"/>
              <a:t>)</a:t>
            </a:r>
          </a:p>
          <a:p>
            <a:endParaRPr lang="es-ES" sz="1600"/>
          </a:p>
          <a:p>
            <a:pPr marL="285750" indent="-285750">
              <a:buFont typeface="Arial"/>
              <a:buChar char="•"/>
            </a:pPr>
            <a:r>
              <a:rPr lang="es-ES" sz="1600"/>
              <a:t>PROPORCIÓN (</a:t>
            </a:r>
            <a:r>
              <a:rPr lang="es-ES" sz="1600">
                <a:latin typeface="Symbol" charset="2"/>
                <a:cs typeface="Symbol" charset="2"/>
              </a:rPr>
              <a:t>p</a:t>
            </a:r>
            <a:r>
              <a:rPr lang="es-ES" sz="1600"/>
              <a:t>)</a:t>
            </a:r>
          </a:p>
          <a:p>
            <a:endParaRPr lang="es-ES" sz="1600"/>
          </a:p>
          <a:p>
            <a:pPr marL="285750" indent="-285750">
              <a:buFont typeface="Arial"/>
              <a:buChar char="•"/>
            </a:pPr>
            <a:r>
              <a:rPr lang="es-ES" sz="1600"/>
              <a:t>VARIANZA (</a:t>
            </a:r>
            <a:r>
              <a:rPr lang="es-ES" sz="1600">
                <a:latin typeface="Symbol" charset="2"/>
                <a:cs typeface="Symbol" charset="2"/>
              </a:rPr>
              <a:t>s</a:t>
            </a:r>
            <a:r>
              <a:rPr lang="es-ES" sz="1600" baseline="30000">
                <a:latin typeface="Symbol" charset="2"/>
                <a:cs typeface="Symbol" charset="2"/>
              </a:rPr>
              <a:t>2</a:t>
            </a:r>
            <a:r>
              <a:rPr lang="es-ES" sz="1600"/>
              <a:t>)</a:t>
            </a:r>
          </a:p>
          <a:p>
            <a:endParaRPr lang="es-ES" sz="1600"/>
          </a:p>
          <a:p>
            <a:pPr marL="285750" indent="-285750">
              <a:buFont typeface="Arial"/>
              <a:buChar char="•"/>
            </a:pPr>
            <a:r>
              <a:rPr lang="es-ES" sz="1600"/>
              <a:t>DESVIACIÓN ESTÁNDAR (</a:t>
            </a:r>
            <a:r>
              <a:rPr lang="es-ES" sz="1600">
                <a:latin typeface="Symbol" charset="2"/>
                <a:cs typeface="Symbol" charset="2"/>
              </a:rPr>
              <a:t>s)</a:t>
            </a:r>
            <a:endParaRPr lang="es-ES" sz="1600"/>
          </a:p>
        </p:txBody>
      </p:sp>
      <p:sp>
        <p:nvSpPr>
          <p:cNvPr id="8" name="Rectángulo 7"/>
          <p:cNvSpPr/>
          <p:nvPr/>
        </p:nvSpPr>
        <p:spPr>
          <a:xfrm>
            <a:off x="356193" y="2572743"/>
            <a:ext cx="2172294" cy="451211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/>
              <a:t>PARÁMETROS</a:t>
            </a:r>
          </a:p>
        </p:txBody>
      </p:sp>
      <p:grpSp>
        <p:nvGrpSpPr>
          <p:cNvPr id="10" name="Agrupar 9"/>
          <p:cNvGrpSpPr/>
          <p:nvPr/>
        </p:nvGrpSpPr>
        <p:grpSpPr>
          <a:xfrm>
            <a:off x="6555587" y="2105457"/>
            <a:ext cx="4981578" cy="3210616"/>
            <a:chOff x="6600431" y="1905112"/>
            <a:chExt cx="4981578" cy="3210616"/>
          </a:xfrm>
        </p:grpSpPr>
        <p:sp>
          <p:nvSpPr>
            <p:cNvPr id="5" name="Elipse 4"/>
            <p:cNvSpPr/>
            <p:nvPr/>
          </p:nvSpPr>
          <p:spPr>
            <a:xfrm>
              <a:off x="6600431" y="2022097"/>
              <a:ext cx="2072034" cy="2055519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ES"/>
                <a:t>Muestra</a:t>
              </a:r>
            </a:p>
          </p:txBody>
        </p:sp>
        <p:sp>
          <p:nvSpPr>
            <p:cNvPr id="7" name="Llamada de flecha a la izquierda 6"/>
            <p:cNvSpPr/>
            <p:nvPr/>
          </p:nvSpPr>
          <p:spPr>
            <a:xfrm>
              <a:off x="8271428" y="1905112"/>
              <a:ext cx="3291861" cy="2657136"/>
            </a:xfrm>
            <a:prstGeom prst="leftArrowCallou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285750" indent="-285750">
                <a:buFont typeface="Arial"/>
                <a:buChar char="•"/>
              </a:pPr>
              <a:r>
                <a:rPr lang="es-ES" sz="1600"/>
                <a:t>Media (x)</a:t>
              </a:r>
            </a:p>
            <a:p>
              <a:pPr marL="285750" indent="-285750">
                <a:buFont typeface="Arial"/>
                <a:buChar char="•"/>
              </a:pPr>
              <a:endParaRPr lang="es-ES" sz="1600"/>
            </a:p>
            <a:p>
              <a:pPr marL="285750" indent="-285750">
                <a:buFont typeface="Arial"/>
                <a:buChar char="•"/>
              </a:pPr>
              <a:r>
                <a:rPr lang="es-ES" sz="1600"/>
                <a:t>Proporción (p)</a:t>
              </a:r>
            </a:p>
            <a:p>
              <a:pPr marL="285750" indent="-285750">
                <a:buFont typeface="Arial"/>
                <a:buChar char="•"/>
              </a:pPr>
              <a:endParaRPr lang="es-ES" sz="1600"/>
            </a:p>
            <a:p>
              <a:pPr marL="285750" indent="-285750">
                <a:buFont typeface="Arial"/>
                <a:buChar char="•"/>
              </a:pPr>
              <a:r>
                <a:rPr lang="es-ES" sz="1600"/>
                <a:t>Varianza (s</a:t>
              </a:r>
              <a:r>
                <a:rPr lang="es-ES" sz="1600" baseline="30000"/>
                <a:t>2</a:t>
              </a:r>
              <a:r>
                <a:rPr lang="es-ES" sz="1600"/>
                <a:t>)</a:t>
              </a:r>
            </a:p>
            <a:p>
              <a:pPr marL="285750" indent="-285750">
                <a:buFont typeface="Arial"/>
                <a:buChar char="•"/>
              </a:pPr>
              <a:endParaRPr lang="es-ES" sz="1600"/>
            </a:p>
            <a:p>
              <a:pPr marL="285750" indent="-285750">
                <a:buFont typeface="Arial"/>
                <a:buChar char="•"/>
              </a:pPr>
              <a:r>
                <a:rPr lang="es-ES" sz="1600"/>
                <a:t>Desviación estándar (s)</a:t>
              </a:r>
            </a:p>
          </p:txBody>
        </p:sp>
        <p:sp>
          <p:nvSpPr>
            <p:cNvPr id="9" name="Rectángulo 8"/>
            <p:cNvSpPr/>
            <p:nvPr/>
          </p:nvSpPr>
          <p:spPr>
            <a:xfrm>
              <a:off x="9409715" y="4664517"/>
              <a:ext cx="2172294" cy="451211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ES"/>
                <a:t>Estimadores</a:t>
              </a:r>
            </a:p>
          </p:txBody>
        </p:sp>
      </p:grpSp>
      <p:sp>
        <p:nvSpPr>
          <p:cNvPr id="11" name="Flecha curvada hacia abajo 10"/>
          <p:cNvSpPr/>
          <p:nvPr/>
        </p:nvSpPr>
        <p:spPr>
          <a:xfrm>
            <a:off x="4362955" y="1363460"/>
            <a:ext cx="3041212" cy="969269"/>
          </a:xfrm>
          <a:prstGeom prst="curvedDown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>
                <a:solidFill>
                  <a:srgbClr val="002D56"/>
                </a:solidFill>
              </a:rPr>
              <a:t>Probabilística</a:t>
            </a:r>
          </a:p>
          <a:p>
            <a:pPr algn="ctr"/>
            <a:r>
              <a:rPr lang="es-ES">
                <a:solidFill>
                  <a:srgbClr val="002D56"/>
                </a:solidFill>
              </a:rPr>
              <a:t>(M.A.S)</a:t>
            </a:r>
          </a:p>
        </p:txBody>
      </p:sp>
      <p:sp>
        <p:nvSpPr>
          <p:cNvPr id="12" name="Flecha curvada hacia arriba 11"/>
          <p:cNvSpPr/>
          <p:nvPr/>
        </p:nvSpPr>
        <p:spPr>
          <a:xfrm flipH="1">
            <a:off x="2176811" y="5245303"/>
            <a:ext cx="7695703" cy="845242"/>
          </a:xfrm>
          <a:prstGeom prst="curvedUpArrow">
            <a:avLst>
              <a:gd name="adj1" fmla="val 50000"/>
              <a:gd name="adj2" fmla="val 83330"/>
              <a:gd name="adj3" fmla="val 2343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>
                <a:solidFill>
                  <a:srgbClr val="002D56"/>
                </a:solidFill>
              </a:rPr>
              <a:t>Aproxima los valores</a:t>
            </a:r>
          </a:p>
        </p:txBody>
      </p:sp>
      <p:cxnSp>
        <p:nvCxnSpPr>
          <p:cNvPr id="16" name="Conector recto 15"/>
          <p:cNvCxnSpPr/>
          <p:nvPr/>
        </p:nvCxnSpPr>
        <p:spPr>
          <a:xfrm>
            <a:off x="10434081" y="2472473"/>
            <a:ext cx="11696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Entrada de lápiz 2">
                <a:extLst>
                  <a:ext uri="{FF2B5EF4-FFF2-40B4-BE49-F238E27FC236}">
                    <a16:creationId xmlns:a16="http://schemas.microsoft.com/office/drawing/2014/main" id="{EDBE756B-0642-4517-BE1B-55B95D952A38}"/>
                  </a:ext>
                </a:extLst>
              </p14:cNvPr>
              <p14:cNvContentPartPr/>
              <p14:nvPr/>
            </p14:nvContentPartPr>
            <p14:xfrm>
              <a:off x="10398600" y="2479680"/>
              <a:ext cx="159840" cy="32760"/>
            </p14:xfrm>
          </p:contentPart>
        </mc:Choice>
        <mc:Fallback xmlns="">
          <p:pic>
            <p:nvPicPr>
              <p:cNvPr id="3" name="Entrada de lápiz 2">
                <a:extLst>
                  <a:ext uri="{FF2B5EF4-FFF2-40B4-BE49-F238E27FC236}">
                    <a16:creationId xmlns:a16="http://schemas.microsoft.com/office/drawing/2014/main" id="{EDBE756B-0642-4517-BE1B-55B95D952A3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389240" y="2470320"/>
                <a:ext cx="178560" cy="51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60891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Ejemplo 7</a:t>
            </a:r>
          </a:p>
        </p:txBody>
      </p:sp>
      <p:sp>
        <p:nvSpPr>
          <p:cNvPr id="2" name="Marcador de pie de página 1"/>
          <p:cNvSpPr>
            <a:spLocks noGrp="1"/>
          </p:cNvSpPr>
          <p:nvPr>
            <p:ph type="ftr" sz="quarter" idx="11"/>
          </p:nvPr>
        </p:nvSpPr>
        <p:spPr>
          <a:xfrm>
            <a:off x="8241907" y="6492875"/>
            <a:ext cx="3950093" cy="365125"/>
          </a:xfrm>
        </p:spPr>
        <p:txBody>
          <a:bodyPr/>
          <a:lstStyle/>
          <a:p>
            <a:endParaRPr lang="en-US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0501" y="2105655"/>
            <a:ext cx="10392252" cy="2038807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735240" y="4428560"/>
            <a:ext cx="105105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>
                <a:solidFill>
                  <a:srgbClr val="002D56"/>
                </a:solidFill>
              </a:rPr>
              <a:t>Parámetro de interés </a:t>
            </a:r>
            <a:r>
              <a:rPr lang="es-ES">
                <a:solidFill>
                  <a:srgbClr val="002D56"/>
                </a:solidFill>
                <a:sym typeface="Wingdings"/>
              </a:rPr>
              <a:t> </a:t>
            </a:r>
            <a:r>
              <a:rPr lang="es-ES">
                <a:solidFill>
                  <a:srgbClr val="002D56"/>
                </a:solidFill>
                <a:latin typeface="Symbol" charset="2"/>
                <a:cs typeface="Symbol" charset="2"/>
                <a:sym typeface="Wingdings"/>
              </a:rPr>
              <a:t>m</a:t>
            </a:r>
            <a:r>
              <a:rPr lang="es-ES">
                <a:solidFill>
                  <a:srgbClr val="002D56"/>
                </a:solidFill>
                <a:sym typeface="Wingdings"/>
              </a:rPr>
              <a:t> (media poblacional)</a:t>
            </a:r>
          </a:p>
          <a:p>
            <a:r>
              <a:rPr lang="es-ES">
                <a:solidFill>
                  <a:srgbClr val="002D56"/>
                </a:solidFill>
                <a:sym typeface="Wingdings"/>
              </a:rPr>
              <a:t>Afirmación  “El contenido medio de alquitrán de cigarrillos de 100mm con filtro es menor que 21.1mg”</a:t>
            </a:r>
          </a:p>
        </p:txBody>
      </p:sp>
      <p:sp>
        <p:nvSpPr>
          <p:cNvPr id="8" name="CuadroTexto 7"/>
          <p:cNvSpPr txBox="1"/>
          <p:nvPr/>
        </p:nvSpPr>
        <p:spPr>
          <a:xfrm>
            <a:off x="7085022" y="5481386"/>
            <a:ext cx="1766229" cy="369332"/>
          </a:xfrm>
          <a:prstGeom prst="rect">
            <a:avLst/>
          </a:prstGeom>
          <a:noFill/>
          <a:ln w="19050" cmpd="sng">
            <a:solidFill>
              <a:srgbClr val="660066"/>
            </a:solidFill>
          </a:ln>
        </p:spPr>
        <p:txBody>
          <a:bodyPr wrap="none" rtlCol="0">
            <a:spAutoFit/>
          </a:bodyPr>
          <a:lstStyle/>
          <a:p>
            <a:r>
              <a:rPr lang="es-ES">
                <a:solidFill>
                  <a:srgbClr val="002D56"/>
                </a:solidFill>
                <a:latin typeface="Symbol" charset="2"/>
                <a:cs typeface="Symbol" charset="2"/>
              </a:rPr>
              <a:t>m</a:t>
            </a:r>
            <a:r>
              <a:rPr lang="es-ES">
                <a:solidFill>
                  <a:srgbClr val="002D56"/>
                </a:solidFill>
              </a:rPr>
              <a:t> &lt; 21.1  </a:t>
            </a:r>
            <a:r>
              <a:rPr lang="es-ES">
                <a:solidFill>
                  <a:srgbClr val="002D56"/>
                </a:solidFill>
                <a:sym typeface="Wingdings"/>
              </a:rPr>
              <a:t> Ha</a:t>
            </a:r>
            <a:r>
              <a:rPr lang="es-ES">
                <a:solidFill>
                  <a:srgbClr val="002D56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42442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Solución Ejemplo 7</a:t>
            </a:r>
          </a:p>
        </p:txBody>
      </p:sp>
      <p:sp>
        <p:nvSpPr>
          <p:cNvPr id="15" name="Marcador de pie de página 14"/>
          <p:cNvSpPr>
            <a:spLocks noGrp="1"/>
          </p:cNvSpPr>
          <p:nvPr>
            <p:ph type="ftr" sz="quarter" idx="11"/>
          </p:nvPr>
        </p:nvSpPr>
        <p:spPr>
          <a:xfrm>
            <a:off x="8241907" y="6492875"/>
            <a:ext cx="395009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4" name="CuadroTexto 3"/>
          <p:cNvSpPr txBox="1"/>
          <p:nvPr/>
        </p:nvSpPr>
        <p:spPr>
          <a:xfrm>
            <a:off x="751949" y="2139078"/>
            <a:ext cx="14762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>
                <a:solidFill>
                  <a:srgbClr val="002D56"/>
                </a:solidFill>
              </a:rPr>
              <a:t>Ho: </a:t>
            </a:r>
            <a:r>
              <a:rPr lang="es-ES">
                <a:solidFill>
                  <a:srgbClr val="002D56"/>
                </a:solidFill>
                <a:latin typeface="Symbol" charset="2"/>
                <a:cs typeface="Symbol" charset="2"/>
              </a:rPr>
              <a:t>m</a:t>
            </a:r>
            <a:r>
              <a:rPr lang="es-ES">
                <a:solidFill>
                  <a:srgbClr val="002D56"/>
                </a:solidFill>
              </a:rPr>
              <a:t> ≥ 21.1</a:t>
            </a:r>
          </a:p>
          <a:p>
            <a:r>
              <a:rPr lang="es-ES">
                <a:solidFill>
                  <a:srgbClr val="002D56"/>
                </a:solidFill>
              </a:rPr>
              <a:t>Ha: </a:t>
            </a:r>
            <a:r>
              <a:rPr lang="es-ES">
                <a:solidFill>
                  <a:srgbClr val="002D56"/>
                </a:solidFill>
                <a:latin typeface="Symbol" charset="2"/>
                <a:cs typeface="Symbol" charset="2"/>
              </a:rPr>
              <a:t>m</a:t>
            </a:r>
            <a:r>
              <a:rPr lang="es-ES">
                <a:solidFill>
                  <a:srgbClr val="002D56"/>
                </a:solidFill>
              </a:rPr>
              <a:t> &lt; 21.1 </a:t>
            </a:r>
          </a:p>
        </p:txBody>
      </p:sp>
      <p:grpSp>
        <p:nvGrpSpPr>
          <p:cNvPr id="5" name="Agrupar 4"/>
          <p:cNvGrpSpPr/>
          <p:nvPr/>
        </p:nvGrpSpPr>
        <p:grpSpPr>
          <a:xfrm>
            <a:off x="1965431" y="3074920"/>
            <a:ext cx="2997425" cy="1658353"/>
            <a:chOff x="4455214" y="3359016"/>
            <a:chExt cx="3713932" cy="2172952"/>
          </a:xfrm>
        </p:grpSpPr>
        <p:pic>
          <p:nvPicPr>
            <p:cNvPr id="6" name="Imagen 5"/>
            <p:cNvPicPr>
              <a:picLocks noChangeAspect="1"/>
            </p:cNvPicPr>
            <p:nvPr/>
          </p:nvPicPr>
          <p:blipFill rotWithShape="1">
            <a:blip r:embed="rId2"/>
            <a:srcRect l="10565" t="16054" r="5025" b="19140"/>
            <a:stretch/>
          </p:blipFill>
          <p:spPr>
            <a:xfrm>
              <a:off x="4455214" y="3359016"/>
              <a:ext cx="3713932" cy="1754711"/>
            </a:xfrm>
            <a:prstGeom prst="rect">
              <a:avLst/>
            </a:prstGeom>
          </p:spPr>
        </p:pic>
        <p:cxnSp>
          <p:nvCxnSpPr>
            <p:cNvPr id="7" name="Conector recto 6"/>
            <p:cNvCxnSpPr/>
            <p:nvPr/>
          </p:nvCxnSpPr>
          <p:spPr>
            <a:xfrm>
              <a:off x="4513698" y="5082300"/>
              <a:ext cx="3626060" cy="16712"/>
            </a:xfrm>
            <a:prstGeom prst="line">
              <a:avLst/>
            </a:prstGeom>
            <a:ln w="19050" cmpd="sng">
              <a:solidFill>
                <a:srgbClr val="0000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Conector recto 7"/>
            <p:cNvCxnSpPr/>
            <p:nvPr/>
          </p:nvCxnSpPr>
          <p:spPr>
            <a:xfrm flipV="1">
              <a:off x="5349195" y="4647800"/>
              <a:ext cx="0" cy="417789"/>
            </a:xfrm>
            <a:prstGeom prst="line">
              <a:avLst/>
            </a:prstGeom>
            <a:ln w="28575" cmpd="sng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CuadroTexto 8"/>
            <p:cNvSpPr txBox="1"/>
            <p:nvPr/>
          </p:nvSpPr>
          <p:spPr>
            <a:xfrm>
              <a:off x="4512819" y="5048030"/>
              <a:ext cx="2055387" cy="4839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>
                  <a:solidFill>
                    <a:srgbClr val="002D56"/>
                  </a:solidFill>
                </a:rPr>
                <a:t>-t</a:t>
              </a:r>
              <a:r>
                <a:rPr lang="es-ES" baseline="-25000">
                  <a:solidFill>
                    <a:srgbClr val="002D56"/>
                  </a:solidFill>
                  <a:latin typeface="Symbol" charset="2"/>
                  <a:cs typeface="Symbol" charset="2"/>
                </a:rPr>
                <a:t>0.05,24 </a:t>
              </a:r>
              <a:r>
                <a:rPr lang="es-ES">
                  <a:solidFill>
                    <a:srgbClr val="002D56"/>
                  </a:solidFill>
                  <a:latin typeface="Symbol" charset="2"/>
                  <a:cs typeface="Symbol" charset="2"/>
                </a:rPr>
                <a:t>= -1.711</a:t>
              </a:r>
              <a:endParaRPr lang="es-ES" baseline="-25000">
                <a:solidFill>
                  <a:srgbClr val="002D56"/>
                </a:solidFill>
              </a:endParaRPr>
            </a:p>
          </p:txBody>
        </p:sp>
        <p:sp>
          <p:nvSpPr>
            <p:cNvPr id="10" name="CuadroTexto 9"/>
            <p:cNvSpPr txBox="1"/>
            <p:nvPr/>
          </p:nvSpPr>
          <p:spPr>
            <a:xfrm>
              <a:off x="5850494" y="3999512"/>
              <a:ext cx="919047" cy="9275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000">
                  <a:solidFill>
                    <a:srgbClr val="002D56"/>
                  </a:solidFill>
                </a:rPr>
                <a:t>Zona de </a:t>
              </a:r>
              <a:r>
                <a:rPr lang="es-ES" sz="1000" b="1">
                  <a:solidFill>
                    <a:srgbClr val="002D56"/>
                  </a:solidFill>
                </a:rPr>
                <a:t>NO</a:t>
              </a:r>
              <a:r>
                <a:rPr lang="es-ES" sz="1000">
                  <a:solidFill>
                    <a:srgbClr val="002D56"/>
                  </a:solidFill>
                </a:rPr>
                <a:t> rechazo para Ho</a:t>
              </a:r>
            </a:p>
          </p:txBody>
        </p:sp>
      </p:grpSp>
      <p:sp>
        <p:nvSpPr>
          <p:cNvPr id="11" name="CuadroTexto 10"/>
          <p:cNvSpPr txBox="1"/>
          <p:nvPr/>
        </p:nvSpPr>
        <p:spPr>
          <a:xfrm>
            <a:off x="787380" y="3127053"/>
            <a:ext cx="18695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>
                <a:solidFill>
                  <a:srgbClr val="002D56"/>
                </a:solidFill>
              </a:rPr>
              <a:t>prueba de cola izquierda </a:t>
            </a:r>
          </a:p>
        </p:txBody>
      </p:sp>
      <p:sp>
        <p:nvSpPr>
          <p:cNvPr id="12" name="CuadroTexto 11"/>
          <p:cNvSpPr txBox="1"/>
          <p:nvPr/>
        </p:nvSpPr>
        <p:spPr>
          <a:xfrm>
            <a:off x="6700692" y="2439886"/>
            <a:ext cx="47957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>
                <a:solidFill>
                  <a:srgbClr val="002D56"/>
                </a:solidFill>
              </a:rPr>
              <a:t>El valor de prueba se encuentra en la zona de </a:t>
            </a:r>
            <a:r>
              <a:rPr lang="es-ES" b="1">
                <a:solidFill>
                  <a:srgbClr val="002D56"/>
                </a:solidFill>
              </a:rPr>
              <a:t>rechazo</a:t>
            </a:r>
            <a:r>
              <a:rPr lang="es-ES">
                <a:solidFill>
                  <a:srgbClr val="002D56"/>
                </a:solidFill>
              </a:rPr>
              <a:t> para </a:t>
            </a:r>
            <a:r>
              <a:rPr lang="es-ES" b="1">
                <a:solidFill>
                  <a:srgbClr val="002D56"/>
                </a:solidFill>
              </a:rPr>
              <a:t>Ho</a:t>
            </a:r>
          </a:p>
        </p:txBody>
      </p:sp>
      <p:sp>
        <p:nvSpPr>
          <p:cNvPr id="13" name="CuadroTexto 12"/>
          <p:cNvSpPr txBox="1"/>
          <p:nvPr/>
        </p:nvSpPr>
        <p:spPr>
          <a:xfrm>
            <a:off x="6717402" y="3592982"/>
            <a:ext cx="52970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>
                <a:solidFill>
                  <a:srgbClr val="002D56"/>
                </a:solidFill>
              </a:rPr>
              <a:t>Al 5% de significancia hay evidencia para rechazar Ho</a:t>
            </a:r>
          </a:p>
        </p:txBody>
      </p:sp>
      <p:sp>
        <p:nvSpPr>
          <p:cNvPr id="14" name="CuadroTexto 13"/>
          <p:cNvSpPr txBox="1"/>
          <p:nvPr/>
        </p:nvSpPr>
        <p:spPr>
          <a:xfrm>
            <a:off x="6700691" y="4595674"/>
            <a:ext cx="52469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>
                <a:solidFill>
                  <a:srgbClr val="002D56"/>
                </a:solidFill>
                <a:sym typeface="Wingdings"/>
              </a:rPr>
              <a:t>El contenido medio de alquitrán de cigarrillos de 100mm con filtro es menor que 21.1mg</a:t>
            </a:r>
            <a:endParaRPr lang="es-ES">
              <a:solidFill>
                <a:srgbClr val="002D56"/>
              </a:solidFill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3"/>
          <a:srcRect l="26539" t="-23578" r="25237" b="-24878"/>
          <a:stretch/>
        </p:blipFill>
        <p:spPr>
          <a:xfrm>
            <a:off x="1570735" y="5163867"/>
            <a:ext cx="4552706" cy="1236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878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Ejemplo 8</a:t>
            </a:r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>
          <a:xfrm>
            <a:off x="8241907" y="6492875"/>
            <a:ext cx="3950093" cy="365125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951" y="2155789"/>
            <a:ext cx="10841897" cy="2139077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735240" y="4428560"/>
            <a:ext cx="10510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>
                <a:solidFill>
                  <a:srgbClr val="002D56"/>
                </a:solidFill>
              </a:rPr>
              <a:t>Parámetro de interés </a:t>
            </a:r>
            <a:r>
              <a:rPr lang="es-ES">
                <a:solidFill>
                  <a:srgbClr val="002D56"/>
                </a:solidFill>
                <a:sym typeface="Wingdings"/>
              </a:rPr>
              <a:t> </a:t>
            </a:r>
            <a:r>
              <a:rPr lang="es-ES">
                <a:solidFill>
                  <a:srgbClr val="002D56"/>
                </a:solidFill>
                <a:latin typeface="Symbol" charset="2"/>
                <a:cs typeface="Symbol" charset="2"/>
                <a:sym typeface="Wingdings"/>
              </a:rPr>
              <a:t>m</a:t>
            </a:r>
            <a:r>
              <a:rPr lang="es-ES">
                <a:solidFill>
                  <a:srgbClr val="002D56"/>
                </a:solidFill>
                <a:sym typeface="Wingdings"/>
              </a:rPr>
              <a:t> (media poblacional)</a:t>
            </a:r>
          </a:p>
          <a:p>
            <a:r>
              <a:rPr lang="es-ES">
                <a:solidFill>
                  <a:srgbClr val="002D56"/>
                </a:solidFill>
                <a:sym typeface="Wingdings"/>
              </a:rPr>
              <a:t>Afirmación  “La muestra proviene de una población con una media igual a 120 volts.”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7085022" y="5481386"/>
            <a:ext cx="1702321" cy="369332"/>
          </a:xfrm>
          <a:prstGeom prst="rect">
            <a:avLst/>
          </a:prstGeom>
          <a:noFill/>
          <a:ln w="19050" cmpd="sng">
            <a:solidFill>
              <a:srgbClr val="660066"/>
            </a:solidFill>
          </a:ln>
        </p:spPr>
        <p:txBody>
          <a:bodyPr wrap="none" rtlCol="0">
            <a:spAutoFit/>
          </a:bodyPr>
          <a:lstStyle/>
          <a:p>
            <a:r>
              <a:rPr lang="es-ES">
                <a:solidFill>
                  <a:srgbClr val="002D56"/>
                </a:solidFill>
                <a:latin typeface="Symbol" charset="2"/>
                <a:cs typeface="Symbol" charset="2"/>
              </a:rPr>
              <a:t>m</a:t>
            </a:r>
            <a:r>
              <a:rPr lang="es-ES">
                <a:solidFill>
                  <a:srgbClr val="002D56"/>
                </a:solidFill>
              </a:rPr>
              <a:t> = 120  </a:t>
            </a:r>
            <a:r>
              <a:rPr lang="es-ES">
                <a:solidFill>
                  <a:srgbClr val="002D56"/>
                </a:solidFill>
                <a:sym typeface="Wingdings"/>
              </a:rPr>
              <a:t> Ho</a:t>
            </a:r>
            <a:r>
              <a:rPr lang="es-ES">
                <a:solidFill>
                  <a:srgbClr val="002D56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58041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Agrupar 15"/>
          <p:cNvGrpSpPr/>
          <p:nvPr/>
        </p:nvGrpSpPr>
        <p:grpSpPr>
          <a:xfrm>
            <a:off x="2055322" y="2623708"/>
            <a:ext cx="3730643" cy="2190879"/>
            <a:chOff x="518007" y="3359016"/>
            <a:chExt cx="3730643" cy="2190879"/>
          </a:xfrm>
        </p:grpSpPr>
        <p:pic>
          <p:nvPicPr>
            <p:cNvPr id="17" name="Imagen 16"/>
            <p:cNvPicPr>
              <a:picLocks noChangeAspect="1"/>
            </p:cNvPicPr>
            <p:nvPr/>
          </p:nvPicPr>
          <p:blipFill rotWithShape="1">
            <a:blip r:embed="rId2"/>
            <a:srcRect l="10565" t="16054" r="5025" b="19140"/>
            <a:stretch/>
          </p:blipFill>
          <p:spPr>
            <a:xfrm>
              <a:off x="534718" y="3359016"/>
              <a:ext cx="3713932" cy="1754711"/>
            </a:xfrm>
            <a:prstGeom prst="rect">
              <a:avLst/>
            </a:prstGeom>
          </p:spPr>
        </p:pic>
        <p:cxnSp>
          <p:nvCxnSpPr>
            <p:cNvPr id="18" name="Conector recto 17"/>
            <p:cNvCxnSpPr/>
            <p:nvPr/>
          </p:nvCxnSpPr>
          <p:spPr>
            <a:xfrm>
              <a:off x="568138" y="5080303"/>
              <a:ext cx="3626060" cy="16712"/>
            </a:xfrm>
            <a:prstGeom prst="line">
              <a:avLst/>
            </a:prstGeom>
            <a:ln w="19050" cmpd="sng">
              <a:solidFill>
                <a:srgbClr val="0000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CuadroTexto 18"/>
            <p:cNvSpPr txBox="1"/>
            <p:nvPr/>
          </p:nvSpPr>
          <p:spPr>
            <a:xfrm>
              <a:off x="518007" y="5180563"/>
              <a:ext cx="17742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>
                  <a:solidFill>
                    <a:srgbClr val="002D56"/>
                  </a:solidFill>
                </a:rPr>
                <a:t>-t</a:t>
              </a:r>
              <a:r>
                <a:rPr lang="es-ES" baseline="-25000">
                  <a:solidFill>
                    <a:srgbClr val="002D56"/>
                  </a:solidFill>
                  <a:latin typeface="Symbol" charset="2"/>
                  <a:cs typeface="Symbol" charset="2"/>
                </a:rPr>
                <a:t>0.025 ,39 </a:t>
              </a:r>
              <a:r>
                <a:rPr lang="es-ES">
                  <a:solidFill>
                    <a:srgbClr val="002D56"/>
                  </a:solidFill>
                  <a:latin typeface="Symbol" charset="2"/>
                  <a:cs typeface="Symbol" charset="2"/>
                </a:rPr>
                <a:t>= -2.023</a:t>
              </a:r>
              <a:endParaRPr lang="es-ES" baseline="-25000">
                <a:solidFill>
                  <a:srgbClr val="002D56"/>
                </a:solidFill>
              </a:endParaRPr>
            </a:p>
          </p:txBody>
        </p:sp>
        <p:sp>
          <p:nvSpPr>
            <p:cNvPr id="20" name="CuadroTexto 19"/>
            <p:cNvSpPr txBox="1"/>
            <p:nvPr/>
          </p:nvSpPr>
          <p:spPr>
            <a:xfrm>
              <a:off x="2491792" y="5149146"/>
              <a:ext cx="15437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>
                  <a:solidFill>
                    <a:srgbClr val="002D56"/>
                  </a:solidFill>
                </a:rPr>
                <a:t>t</a:t>
              </a:r>
              <a:r>
                <a:rPr lang="es-ES" baseline="-25000">
                  <a:solidFill>
                    <a:srgbClr val="002D56"/>
                  </a:solidFill>
                  <a:latin typeface="Symbol" charset="2"/>
                  <a:cs typeface="Symbol" charset="2"/>
                </a:rPr>
                <a:t>0.025,39 </a:t>
              </a:r>
              <a:r>
                <a:rPr lang="es-ES">
                  <a:solidFill>
                    <a:srgbClr val="002D56"/>
                  </a:solidFill>
                  <a:latin typeface="Symbol" charset="2"/>
                  <a:cs typeface="Symbol" charset="2"/>
                </a:rPr>
                <a:t>= 2.023</a:t>
              </a:r>
              <a:endParaRPr lang="es-ES" baseline="-25000">
                <a:solidFill>
                  <a:srgbClr val="002D56"/>
                </a:solidFill>
              </a:endParaRPr>
            </a:p>
          </p:txBody>
        </p:sp>
        <p:sp>
          <p:nvSpPr>
            <p:cNvPr id="21" name="CuadroTexto 20"/>
            <p:cNvSpPr txBox="1"/>
            <p:nvPr/>
          </p:nvSpPr>
          <p:spPr>
            <a:xfrm>
              <a:off x="1904935" y="4077611"/>
              <a:ext cx="91904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200">
                  <a:solidFill>
                    <a:srgbClr val="002D56"/>
                  </a:solidFill>
                </a:rPr>
                <a:t>Zona de </a:t>
              </a:r>
              <a:r>
                <a:rPr lang="es-ES" sz="1200" b="1">
                  <a:solidFill>
                    <a:srgbClr val="002D56"/>
                  </a:solidFill>
                </a:rPr>
                <a:t>NO</a:t>
              </a:r>
              <a:r>
                <a:rPr lang="es-ES" sz="1200">
                  <a:solidFill>
                    <a:srgbClr val="002D56"/>
                  </a:solidFill>
                </a:rPr>
                <a:t> rechazo para Ho</a:t>
              </a:r>
            </a:p>
          </p:txBody>
        </p:sp>
        <p:cxnSp>
          <p:nvCxnSpPr>
            <p:cNvPr id="22" name="Conector recto 21"/>
            <p:cNvCxnSpPr/>
            <p:nvPr/>
          </p:nvCxnSpPr>
          <p:spPr>
            <a:xfrm flipV="1">
              <a:off x="1403636" y="4662515"/>
              <a:ext cx="0" cy="417789"/>
            </a:xfrm>
            <a:prstGeom prst="line">
              <a:avLst/>
            </a:prstGeom>
            <a:ln w="28575" cmpd="sng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ector recto 22"/>
            <p:cNvCxnSpPr/>
            <p:nvPr/>
          </p:nvCxnSpPr>
          <p:spPr>
            <a:xfrm flipV="1">
              <a:off x="3260451" y="4647800"/>
              <a:ext cx="0" cy="417789"/>
            </a:xfrm>
            <a:prstGeom prst="line">
              <a:avLst/>
            </a:prstGeom>
            <a:ln w="28575" cmpd="sng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Solución Ejemplo 8</a:t>
            </a: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8241907" y="6492875"/>
            <a:ext cx="395009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4" name="CuadroTexto 3"/>
          <p:cNvSpPr txBox="1"/>
          <p:nvPr/>
        </p:nvSpPr>
        <p:spPr>
          <a:xfrm>
            <a:off x="751949" y="2139078"/>
            <a:ext cx="14057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>
                <a:solidFill>
                  <a:srgbClr val="002D56"/>
                </a:solidFill>
              </a:rPr>
              <a:t>Ho: </a:t>
            </a:r>
            <a:r>
              <a:rPr lang="es-ES">
                <a:solidFill>
                  <a:srgbClr val="002D56"/>
                </a:solidFill>
                <a:latin typeface="Symbol" charset="2"/>
                <a:cs typeface="Symbol" charset="2"/>
              </a:rPr>
              <a:t>m</a:t>
            </a:r>
            <a:r>
              <a:rPr lang="es-ES">
                <a:solidFill>
                  <a:srgbClr val="002D56"/>
                </a:solidFill>
              </a:rPr>
              <a:t> = 120</a:t>
            </a:r>
          </a:p>
          <a:p>
            <a:r>
              <a:rPr lang="es-ES">
                <a:solidFill>
                  <a:srgbClr val="002D56"/>
                </a:solidFill>
              </a:rPr>
              <a:t>Ha: </a:t>
            </a:r>
            <a:r>
              <a:rPr lang="es-ES">
                <a:solidFill>
                  <a:srgbClr val="002D56"/>
                </a:solidFill>
                <a:latin typeface="Symbol" charset="2"/>
                <a:cs typeface="Symbol" charset="2"/>
              </a:rPr>
              <a:t>m</a:t>
            </a:r>
            <a:r>
              <a:rPr lang="es-ES">
                <a:solidFill>
                  <a:srgbClr val="002D56"/>
                </a:solidFill>
              </a:rPr>
              <a:t> ≠ 120 </a:t>
            </a:r>
          </a:p>
        </p:txBody>
      </p:sp>
      <p:sp>
        <p:nvSpPr>
          <p:cNvPr id="11" name="CuadroTexto 10"/>
          <p:cNvSpPr txBox="1"/>
          <p:nvPr/>
        </p:nvSpPr>
        <p:spPr>
          <a:xfrm>
            <a:off x="787380" y="3127053"/>
            <a:ext cx="18695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>
                <a:solidFill>
                  <a:srgbClr val="002D56"/>
                </a:solidFill>
              </a:rPr>
              <a:t>prueba de dos colas</a:t>
            </a:r>
          </a:p>
        </p:txBody>
      </p:sp>
      <p:sp>
        <p:nvSpPr>
          <p:cNvPr id="12" name="CuadroTexto 11"/>
          <p:cNvSpPr txBox="1"/>
          <p:nvPr/>
        </p:nvSpPr>
        <p:spPr>
          <a:xfrm>
            <a:off x="6700692" y="2439886"/>
            <a:ext cx="47957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>
                <a:solidFill>
                  <a:srgbClr val="002D56"/>
                </a:solidFill>
              </a:rPr>
              <a:t>El valor de prueba se encuentra en la zona de </a:t>
            </a:r>
            <a:r>
              <a:rPr lang="es-ES" b="1">
                <a:solidFill>
                  <a:srgbClr val="002D56"/>
                </a:solidFill>
              </a:rPr>
              <a:t>rechazo</a:t>
            </a:r>
            <a:r>
              <a:rPr lang="es-ES">
                <a:solidFill>
                  <a:srgbClr val="002D56"/>
                </a:solidFill>
              </a:rPr>
              <a:t> para </a:t>
            </a:r>
            <a:r>
              <a:rPr lang="es-ES" b="1">
                <a:solidFill>
                  <a:srgbClr val="002D56"/>
                </a:solidFill>
              </a:rPr>
              <a:t>Ho</a:t>
            </a:r>
          </a:p>
        </p:txBody>
      </p:sp>
      <p:sp>
        <p:nvSpPr>
          <p:cNvPr id="13" name="CuadroTexto 12"/>
          <p:cNvSpPr txBox="1"/>
          <p:nvPr/>
        </p:nvSpPr>
        <p:spPr>
          <a:xfrm>
            <a:off x="6717402" y="3592982"/>
            <a:ext cx="52970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>
                <a:solidFill>
                  <a:srgbClr val="002D56"/>
                </a:solidFill>
              </a:rPr>
              <a:t>Al 5% de significancia hay evidencia para rechazar Ho</a:t>
            </a:r>
          </a:p>
        </p:txBody>
      </p:sp>
      <p:sp>
        <p:nvSpPr>
          <p:cNvPr id="14" name="CuadroTexto 13"/>
          <p:cNvSpPr txBox="1"/>
          <p:nvPr/>
        </p:nvSpPr>
        <p:spPr>
          <a:xfrm>
            <a:off x="6700691" y="4595674"/>
            <a:ext cx="52469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>
                <a:solidFill>
                  <a:srgbClr val="002D56"/>
                </a:solidFill>
              </a:rPr>
              <a:t>La media real del voltaje de salida no es de 120Volts.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3"/>
          <a:srcRect l="26242" t="-10083" r="25832" b="-14755"/>
          <a:stretch/>
        </p:blipFill>
        <p:spPr>
          <a:xfrm>
            <a:off x="1353506" y="5214003"/>
            <a:ext cx="5017050" cy="1153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873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Ejemplo 9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>
          <a:xfrm>
            <a:off x="8241907" y="6492875"/>
            <a:ext cx="3950093" cy="365125"/>
          </a:xfrm>
        </p:spPr>
        <p:txBody>
          <a:bodyPr/>
          <a:lstStyle/>
          <a:p>
            <a:endParaRPr lang="en-US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520" y="2306193"/>
            <a:ext cx="10545270" cy="1704578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735240" y="4428560"/>
            <a:ext cx="105105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>
                <a:solidFill>
                  <a:srgbClr val="002D56"/>
                </a:solidFill>
              </a:rPr>
              <a:t>Parámetro de interés </a:t>
            </a:r>
            <a:r>
              <a:rPr lang="es-ES">
                <a:solidFill>
                  <a:srgbClr val="002D56"/>
                </a:solidFill>
                <a:sym typeface="Wingdings"/>
              </a:rPr>
              <a:t> </a:t>
            </a:r>
            <a:r>
              <a:rPr lang="es-ES">
                <a:solidFill>
                  <a:srgbClr val="002D56"/>
                </a:solidFill>
                <a:latin typeface="Symbol" charset="2"/>
                <a:cs typeface="Symbol" charset="2"/>
                <a:sym typeface="Wingdings"/>
              </a:rPr>
              <a:t>m</a:t>
            </a:r>
            <a:r>
              <a:rPr lang="es-ES">
                <a:solidFill>
                  <a:srgbClr val="002D56"/>
                </a:solidFill>
                <a:sym typeface="Wingdings"/>
              </a:rPr>
              <a:t> (media poblacional)</a:t>
            </a:r>
          </a:p>
          <a:p>
            <a:r>
              <a:rPr lang="es-ES">
                <a:solidFill>
                  <a:srgbClr val="002D56"/>
                </a:solidFill>
                <a:sym typeface="Wingdings"/>
              </a:rPr>
              <a:t>Afirmación  “La velocidad media de todos los automóviles es mayor que la velocidad máxima permitida de 65mi/h”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7085022" y="5481386"/>
            <a:ext cx="1567857" cy="369332"/>
          </a:xfrm>
          <a:prstGeom prst="rect">
            <a:avLst/>
          </a:prstGeom>
          <a:noFill/>
          <a:ln w="19050" cmpd="sng">
            <a:solidFill>
              <a:srgbClr val="660066"/>
            </a:solidFill>
          </a:ln>
        </p:spPr>
        <p:txBody>
          <a:bodyPr wrap="none" rtlCol="0">
            <a:spAutoFit/>
          </a:bodyPr>
          <a:lstStyle/>
          <a:p>
            <a:r>
              <a:rPr lang="es-ES">
                <a:solidFill>
                  <a:srgbClr val="002D56"/>
                </a:solidFill>
                <a:latin typeface="Symbol" charset="2"/>
                <a:cs typeface="Symbol" charset="2"/>
              </a:rPr>
              <a:t>m</a:t>
            </a:r>
            <a:r>
              <a:rPr lang="es-ES">
                <a:solidFill>
                  <a:srgbClr val="002D56"/>
                </a:solidFill>
              </a:rPr>
              <a:t> &gt; 65  </a:t>
            </a:r>
            <a:r>
              <a:rPr lang="es-ES">
                <a:solidFill>
                  <a:srgbClr val="002D56"/>
                </a:solidFill>
                <a:sym typeface="Wingdings"/>
              </a:rPr>
              <a:t> Ha</a:t>
            </a:r>
            <a:r>
              <a:rPr lang="es-ES">
                <a:solidFill>
                  <a:srgbClr val="002D56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65924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Agrupar 2"/>
          <p:cNvGrpSpPr/>
          <p:nvPr/>
        </p:nvGrpSpPr>
        <p:grpSpPr>
          <a:xfrm>
            <a:off x="1858825" y="2690554"/>
            <a:ext cx="3730643" cy="2126032"/>
            <a:chOff x="8225318" y="3359016"/>
            <a:chExt cx="3730643" cy="2126032"/>
          </a:xfrm>
        </p:grpSpPr>
        <p:pic>
          <p:nvPicPr>
            <p:cNvPr id="25" name="Imagen 24"/>
            <p:cNvPicPr>
              <a:picLocks noChangeAspect="1"/>
            </p:cNvPicPr>
            <p:nvPr/>
          </p:nvPicPr>
          <p:blipFill rotWithShape="1">
            <a:blip r:embed="rId2"/>
            <a:srcRect l="10565" t="16054" r="5025" b="19140"/>
            <a:stretch/>
          </p:blipFill>
          <p:spPr>
            <a:xfrm>
              <a:off x="8242029" y="3359016"/>
              <a:ext cx="3713932" cy="1754711"/>
            </a:xfrm>
            <a:prstGeom prst="rect">
              <a:avLst/>
            </a:prstGeom>
          </p:spPr>
        </p:pic>
        <p:cxnSp>
          <p:nvCxnSpPr>
            <p:cNvPr id="26" name="Conector recto 25"/>
            <p:cNvCxnSpPr/>
            <p:nvPr/>
          </p:nvCxnSpPr>
          <p:spPr>
            <a:xfrm>
              <a:off x="8225318" y="5084296"/>
              <a:ext cx="3626060" cy="16712"/>
            </a:xfrm>
            <a:prstGeom prst="line">
              <a:avLst/>
            </a:prstGeom>
            <a:ln w="19050" cmpd="sng">
              <a:solidFill>
                <a:srgbClr val="0000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ector recto 26"/>
            <p:cNvCxnSpPr/>
            <p:nvPr/>
          </p:nvCxnSpPr>
          <p:spPr>
            <a:xfrm flipV="1">
              <a:off x="11013870" y="4647799"/>
              <a:ext cx="0" cy="417789"/>
            </a:xfrm>
            <a:prstGeom prst="line">
              <a:avLst/>
            </a:prstGeom>
            <a:ln w="28575" cmpd="sng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CuadroTexto 27"/>
            <p:cNvSpPr txBox="1"/>
            <p:nvPr/>
          </p:nvSpPr>
          <p:spPr>
            <a:xfrm>
              <a:off x="10412312" y="5115716"/>
              <a:ext cx="14667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>
                  <a:solidFill>
                    <a:srgbClr val="002D56"/>
                  </a:solidFill>
                </a:rPr>
                <a:t>t</a:t>
              </a:r>
              <a:r>
                <a:rPr lang="es-ES" baseline="-25000">
                  <a:solidFill>
                    <a:srgbClr val="002D56"/>
                  </a:solidFill>
                  <a:latin typeface="Symbol" charset="2"/>
                  <a:cs typeface="Symbol" charset="2"/>
                </a:rPr>
                <a:t>0.05,39 </a:t>
              </a:r>
              <a:r>
                <a:rPr lang="es-ES">
                  <a:solidFill>
                    <a:srgbClr val="002D56"/>
                  </a:solidFill>
                  <a:latin typeface="Symbol" charset="2"/>
                  <a:cs typeface="Symbol" charset="2"/>
                </a:rPr>
                <a:t>= 1.684 </a:t>
              </a:r>
              <a:endParaRPr lang="es-ES" baseline="-25000">
                <a:solidFill>
                  <a:srgbClr val="002D56"/>
                </a:solidFill>
              </a:endParaRPr>
            </a:p>
          </p:txBody>
        </p:sp>
        <p:sp>
          <p:nvSpPr>
            <p:cNvPr id="29" name="CuadroTexto 28"/>
            <p:cNvSpPr txBox="1"/>
            <p:nvPr/>
          </p:nvSpPr>
          <p:spPr>
            <a:xfrm>
              <a:off x="9610234" y="4163165"/>
              <a:ext cx="91904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200">
                  <a:solidFill>
                    <a:srgbClr val="002D56"/>
                  </a:solidFill>
                </a:rPr>
                <a:t>Zona de </a:t>
              </a:r>
              <a:r>
                <a:rPr lang="es-ES" sz="1200" b="1">
                  <a:solidFill>
                    <a:srgbClr val="002D56"/>
                  </a:solidFill>
                </a:rPr>
                <a:t>NO</a:t>
              </a:r>
              <a:r>
                <a:rPr lang="es-ES" sz="1200">
                  <a:solidFill>
                    <a:srgbClr val="002D56"/>
                  </a:solidFill>
                </a:rPr>
                <a:t> rechazo para Ho</a:t>
              </a:r>
            </a:p>
          </p:txBody>
        </p:sp>
      </p:grp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Solución Ejemplo 9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>
          <a:xfrm>
            <a:off x="8241907" y="6492875"/>
            <a:ext cx="395009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4" name="CuadroTexto 3"/>
          <p:cNvSpPr txBox="1"/>
          <p:nvPr/>
        </p:nvSpPr>
        <p:spPr>
          <a:xfrm>
            <a:off x="751949" y="2139078"/>
            <a:ext cx="12843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>
                <a:solidFill>
                  <a:srgbClr val="002D56"/>
                </a:solidFill>
              </a:rPr>
              <a:t>Ho: </a:t>
            </a:r>
            <a:r>
              <a:rPr lang="es-ES">
                <a:solidFill>
                  <a:srgbClr val="002D56"/>
                </a:solidFill>
                <a:latin typeface="Symbol" charset="2"/>
                <a:cs typeface="Symbol" charset="2"/>
              </a:rPr>
              <a:t>m</a:t>
            </a:r>
            <a:r>
              <a:rPr lang="es-ES">
                <a:solidFill>
                  <a:srgbClr val="002D56"/>
                </a:solidFill>
              </a:rPr>
              <a:t> ≤ 65</a:t>
            </a:r>
          </a:p>
          <a:p>
            <a:r>
              <a:rPr lang="es-ES">
                <a:solidFill>
                  <a:srgbClr val="002D56"/>
                </a:solidFill>
              </a:rPr>
              <a:t>Ha: </a:t>
            </a:r>
            <a:r>
              <a:rPr lang="es-ES">
                <a:solidFill>
                  <a:srgbClr val="002D56"/>
                </a:solidFill>
                <a:latin typeface="Symbol" charset="2"/>
                <a:cs typeface="Symbol" charset="2"/>
              </a:rPr>
              <a:t>m</a:t>
            </a:r>
            <a:r>
              <a:rPr lang="es-ES">
                <a:solidFill>
                  <a:srgbClr val="002D56"/>
                </a:solidFill>
              </a:rPr>
              <a:t> &gt; 65 </a:t>
            </a:r>
          </a:p>
        </p:txBody>
      </p:sp>
      <p:sp>
        <p:nvSpPr>
          <p:cNvPr id="11" name="CuadroTexto 10"/>
          <p:cNvSpPr txBox="1"/>
          <p:nvPr/>
        </p:nvSpPr>
        <p:spPr>
          <a:xfrm>
            <a:off x="787380" y="3127053"/>
            <a:ext cx="18695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>
                <a:solidFill>
                  <a:srgbClr val="002D56"/>
                </a:solidFill>
              </a:rPr>
              <a:t>prueba de cola derecha</a:t>
            </a:r>
          </a:p>
        </p:txBody>
      </p:sp>
      <p:sp>
        <p:nvSpPr>
          <p:cNvPr id="12" name="CuadroTexto 11"/>
          <p:cNvSpPr txBox="1"/>
          <p:nvPr/>
        </p:nvSpPr>
        <p:spPr>
          <a:xfrm>
            <a:off x="6700692" y="2439886"/>
            <a:ext cx="47957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>
                <a:solidFill>
                  <a:srgbClr val="002D56"/>
                </a:solidFill>
              </a:rPr>
              <a:t>El valor de prueba se encuentra en la zona de </a:t>
            </a:r>
            <a:r>
              <a:rPr lang="es-ES" b="1">
                <a:solidFill>
                  <a:srgbClr val="002D56"/>
                </a:solidFill>
              </a:rPr>
              <a:t>Rechazo</a:t>
            </a:r>
            <a:r>
              <a:rPr lang="es-ES">
                <a:solidFill>
                  <a:srgbClr val="002D56"/>
                </a:solidFill>
              </a:rPr>
              <a:t> para </a:t>
            </a:r>
            <a:r>
              <a:rPr lang="es-ES" b="1">
                <a:solidFill>
                  <a:srgbClr val="002D56"/>
                </a:solidFill>
              </a:rPr>
              <a:t>Ho</a:t>
            </a:r>
          </a:p>
        </p:txBody>
      </p:sp>
      <p:sp>
        <p:nvSpPr>
          <p:cNvPr id="13" name="CuadroTexto 12"/>
          <p:cNvSpPr txBox="1"/>
          <p:nvPr/>
        </p:nvSpPr>
        <p:spPr>
          <a:xfrm>
            <a:off x="6717402" y="3592982"/>
            <a:ext cx="52970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>
                <a:solidFill>
                  <a:srgbClr val="002D56"/>
                </a:solidFill>
              </a:rPr>
              <a:t>Al 5% de significancia hay evidencia para rechazar Ho</a:t>
            </a:r>
          </a:p>
        </p:txBody>
      </p:sp>
      <p:sp>
        <p:nvSpPr>
          <p:cNvPr id="14" name="CuadroTexto 13"/>
          <p:cNvSpPr txBox="1"/>
          <p:nvPr/>
        </p:nvSpPr>
        <p:spPr>
          <a:xfrm>
            <a:off x="6650561" y="4595674"/>
            <a:ext cx="52469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>
                <a:solidFill>
                  <a:srgbClr val="002D56"/>
                </a:solidFill>
              </a:rPr>
              <a:t>La velocidad media de todos los automóviles excede el límite de velocidad.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/>
          <a:srcRect l="29218" t="-16831" r="28810" b="-24878"/>
          <a:stretch/>
        </p:blipFill>
        <p:spPr>
          <a:xfrm>
            <a:off x="1537315" y="5227157"/>
            <a:ext cx="3826580" cy="1139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444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/>
              <a:t>Prueba de hipótesis para la varianza poblacional </a:t>
            </a:r>
            <a:r>
              <a:rPr lang="es-ES">
                <a:latin typeface="Symbol" charset="2"/>
                <a:cs typeface="Symbol" charset="2"/>
              </a:rPr>
              <a:t>s</a:t>
            </a:r>
            <a:r>
              <a:rPr lang="es-ES"/>
              <a:t>.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>
          <a:xfrm>
            <a:off x="7849141" y="6492875"/>
            <a:ext cx="4342859" cy="36512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085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Ejemplo 10</a:t>
            </a:r>
          </a:p>
        </p:txBody>
      </p:sp>
      <p:sp>
        <p:nvSpPr>
          <p:cNvPr id="2" name="Marcador de pie de página 1"/>
          <p:cNvSpPr>
            <a:spLocks noGrp="1"/>
          </p:cNvSpPr>
          <p:nvPr>
            <p:ph type="ftr" sz="quarter" idx="11"/>
          </p:nvPr>
        </p:nvSpPr>
        <p:spPr>
          <a:xfrm>
            <a:off x="8241907" y="6492875"/>
            <a:ext cx="3950093" cy="365125"/>
          </a:xfrm>
        </p:spPr>
        <p:txBody>
          <a:bodyPr/>
          <a:lstStyle/>
          <a:p>
            <a:endParaRPr lang="en-U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978" y="2005385"/>
            <a:ext cx="10952033" cy="1671155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735240" y="4428560"/>
            <a:ext cx="10510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>
                <a:solidFill>
                  <a:srgbClr val="002D56"/>
                </a:solidFill>
              </a:rPr>
              <a:t>Parámetro de interés </a:t>
            </a:r>
            <a:r>
              <a:rPr lang="es-ES">
                <a:solidFill>
                  <a:srgbClr val="002D56"/>
                </a:solidFill>
                <a:sym typeface="Wingdings"/>
              </a:rPr>
              <a:t> </a:t>
            </a:r>
            <a:r>
              <a:rPr lang="es-ES">
                <a:solidFill>
                  <a:srgbClr val="002D56"/>
                </a:solidFill>
                <a:latin typeface="Symbol" charset="2"/>
                <a:cs typeface="Symbol" charset="2"/>
                <a:sym typeface="Wingdings"/>
              </a:rPr>
              <a:t>s</a:t>
            </a:r>
            <a:r>
              <a:rPr lang="es-ES">
                <a:solidFill>
                  <a:srgbClr val="002D56"/>
                </a:solidFill>
                <a:sym typeface="Wingdings"/>
              </a:rPr>
              <a:t> (desviación estándar poblacional)</a:t>
            </a:r>
          </a:p>
          <a:p>
            <a:r>
              <a:rPr lang="es-ES">
                <a:solidFill>
                  <a:srgbClr val="002D56"/>
                </a:solidFill>
                <a:sym typeface="Wingdings"/>
              </a:rPr>
              <a:t>Afirmación  “Este grupo tiene menos variación que otros grupos anteriores”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7085022" y="5481386"/>
            <a:ext cx="1708521" cy="369332"/>
          </a:xfrm>
          <a:prstGeom prst="rect">
            <a:avLst/>
          </a:prstGeom>
          <a:noFill/>
          <a:ln w="19050" cmpd="sng">
            <a:solidFill>
              <a:srgbClr val="660066"/>
            </a:solidFill>
          </a:ln>
        </p:spPr>
        <p:txBody>
          <a:bodyPr wrap="none" rtlCol="0">
            <a:spAutoFit/>
          </a:bodyPr>
          <a:lstStyle/>
          <a:p>
            <a:r>
              <a:rPr lang="es-ES">
                <a:solidFill>
                  <a:srgbClr val="002D56"/>
                </a:solidFill>
                <a:latin typeface="Symbol" charset="2"/>
                <a:cs typeface="Symbol" charset="2"/>
              </a:rPr>
              <a:t>s</a:t>
            </a:r>
            <a:r>
              <a:rPr lang="es-ES">
                <a:solidFill>
                  <a:srgbClr val="002D56"/>
                </a:solidFill>
              </a:rPr>
              <a:t> &lt; 14.1 </a:t>
            </a:r>
            <a:r>
              <a:rPr lang="es-ES">
                <a:solidFill>
                  <a:srgbClr val="002D56"/>
                </a:solidFill>
                <a:sym typeface="Wingdings"/>
              </a:rPr>
              <a:t> Ha</a:t>
            </a:r>
            <a:r>
              <a:rPr lang="es-ES">
                <a:solidFill>
                  <a:srgbClr val="002D56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4362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Solución Ejemplo 10</a:t>
            </a: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8241907" y="6492875"/>
            <a:ext cx="395009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4" name="CuadroTexto 3"/>
          <p:cNvSpPr txBox="1"/>
          <p:nvPr/>
        </p:nvSpPr>
        <p:spPr>
          <a:xfrm>
            <a:off x="751949" y="2139078"/>
            <a:ext cx="14824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>
                <a:solidFill>
                  <a:srgbClr val="002D56"/>
                </a:solidFill>
              </a:rPr>
              <a:t>Ho: </a:t>
            </a:r>
            <a:r>
              <a:rPr lang="es-ES">
                <a:solidFill>
                  <a:srgbClr val="002D56"/>
                </a:solidFill>
                <a:latin typeface="Symbol" charset="2"/>
                <a:cs typeface="Symbol" charset="2"/>
              </a:rPr>
              <a:t>s</a:t>
            </a:r>
            <a:r>
              <a:rPr lang="es-ES">
                <a:solidFill>
                  <a:srgbClr val="002D56"/>
                </a:solidFill>
              </a:rPr>
              <a:t> ≥ 14.1</a:t>
            </a:r>
          </a:p>
          <a:p>
            <a:r>
              <a:rPr lang="es-ES">
                <a:solidFill>
                  <a:srgbClr val="002D56"/>
                </a:solidFill>
              </a:rPr>
              <a:t>Ha: </a:t>
            </a:r>
            <a:r>
              <a:rPr lang="es-ES">
                <a:solidFill>
                  <a:srgbClr val="002D56"/>
                </a:solidFill>
                <a:latin typeface="Symbol" charset="2"/>
                <a:cs typeface="Symbol" charset="2"/>
              </a:rPr>
              <a:t>s</a:t>
            </a:r>
            <a:r>
              <a:rPr lang="es-ES">
                <a:solidFill>
                  <a:srgbClr val="002D56"/>
                </a:solidFill>
              </a:rPr>
              <a:t> &lt; 14.1 </a:t>
            </a:r>
          </a:p>
        </p:txBody>
      </p:sp>
      <p:sp>
        <p:nvSpPr>
          <p:cNvPr id="11" name="CuadroTexto 10"/>
          <p:cNvSpPr txBox="1"/>
          <p:nvPr/>
        </p:nvSpPr>
        <p:spPr>
          <a:xfrm>
            <a:off x="787380" y="3127053"/>
            <a:ext cx="18695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>
                <a:solidFill>
                  <a:srgbClr val="002D56"/>
                </a:solidFill>
              </a:rPr>
              <a:t>prueba de cola izquierda </a:t>
            </a:r>
          </a:p>
        </p:txBody>
      </p:sp>
      <p:sp>
        <p:nvSpPr>
          <p:cNvPr id="12" name="CuadroTexto 11"/>
          <p:cNvSpPr txBox="1"/>
          <p:nvPr/>
        </p:nvSpPr>
        <p:spPr>
          <a:xfrm>
            <a:off x="6700692" y="2439886"/>
            <a:ext cx="47957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>
                <a:solidFill>
                  <a:srgbClr val="002D56"/>
                </a:solidFill>
              </a:rPr>
              <a:t>El valor de prueba se encuentra en la zona de </a:t>
            </a:r>
            <a:r>
              <a:rPr lang="es-ES" b="1">
                <a:solidFill>
                  <a:srgbClr val="002D56"/>
                </a:solidFill>
              </a:rPr>
              <a:t>rechazo</a:t>
            </a:r>
            <a:r>
              <a:rPr lang="es-ES">
                <a:solidFill>
                  <a:srgbClr val="002D56"/>
                </a:solidFill>
              </a:rPr>
              <a:t> para </a:t>
            </a:r>
            <a:r>
              <a:rPr lang="es-ES" b="1">
                <a:solidFill>
                  <a:srgbClr val="002D56"/>
                </a:solidFill>
              </a:rPr>
              <a:t>Ho</a:t>
            </a:r>
          </a:p>
        </p:txBody>
      </p:sp>
      <p:sp>
        <p:nvSpPr>
          <p:cNvPr id="13" name="CuadroTexto 12"/>
          <p:cNvSpPr txBox="1"/>
          <p:nvPr/>
        </p:nvSpPr>
        <p:spPr>
          <a:xfrm>
            <a:off x="6717402" y="3592982"/>
            <a:ext cx="52970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>
                <a:solidFill>
                  <a:srgbClr val="002D56"/>
                </a:solidFill>
              </a:rPr>
              <a:t>Al 1% de significancia hay evidencia para rechazar Ho</a:t>
            </a:r>
          </a:p>
        </p:txBody>
      </p:sp>
      <p:sp>
        <p:nvSpPr>
          <p:cNvPr id="14" name="CuadroTexto 13"/>
          <p:cNvSpPr txBox="1"/>
          <p:nvPr/>
        </p:nvSpPr>
        <p:spPr>
          <a:xfrm>
            <a:off x="6700691" y="4595674"/>
            <a:ext cx="52469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>
                <a:solidFill>
                  <a:srgbClr val="002D56"/>
                </a:solidFill>
              </a:rPr>
              <a:t>La desviación estándar poblacional de este grupo es menor a los anteriores.</a:t>
            </a:r>
          </a:p>
        </p:txBody>
      </p:sp>
      <p:grpSp>
        <p:nvGrpSpPr>
          <p:cNvPr id="3" name="Agrupar 2"/>
          <p:cNvGrpSpPr/>
          <p:nvPr/>
        </p:nvGrpSpPr>
        <p:grpSpPr>
          <a:xfrm>
            <a:off x="1806682" y="2540158"/>
            <a:ext cx="3777972" cy="2343279"/>
            <a:chOff x="3962266" y="3158485"/>
            <a:chExt cx="3777972" cy="2343279"/>
          </a:xfrm>
        </p:grpSpPr>
        <p:pic>
          <p:nvPicPr>
            <p:cNvPr id="15" name="Imagen 14"/>
            <p:cNvPicPr>
              <a:picLocks noChangeAspect="1"/>
            </p:cNvPicPr>
            <p:nvPr/>
          </p:nvPicPr>
          <p:blipFill rotWithShape="1">
            <a:blip r:embed="rId2"/>
            <a:srcRect l="22155" t="21785" r="21530" b="21538"/>
            <a:stretch/>
          </p:blipFill>
          <p:spPr>
            <a:xfrm>
              <a:off x="4814478" y="3158485"/>
              <a:ext cx="2925760" cy="1955251"/>
            </a:xfrm>
            <a:prstGeom prst="rect">
              <a:avLst/>
            </a:prstGeom>
          </p:spPr>
        </p:pic>
        <p:cxnSp>
          <p:nvCxnSpPr>
            <p:cNvPr id="16" name="Conector recto 15"/>
            <p:cNvCxnSpPr/>
            <p:nvPr/>
          </p:nvCxnSpPr>
          <p:spPr>
            <a:xfrm>
              <a:off x="4831187" y="5115729"/>
              <a:ext cx="2907532" cy="0"/>
            </a:xfrm>
            <a:prstGeom prst="line">
              <a:avLst/>
            </a:prstGeom>
            <a:ln w="19050" cmpd="sng">
              <a:solidFill>
                <a:srgbClr val="0000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ector recto 17"/>
            <p:cNvCxnSpPr/>
            <p:nvPr/>
          </p:nvCxnSpPr>
          <p:spPr>
            <a:xfrm>
              <a:off x="5098547" y="4447267"/>
              <a:ext cx="0" cy="668462"/>
            </a:xfrm>
            <a:prstGeom prst="line">
              <a:avLst/>
            </a:prstGeom>
            <a:ln w="28575" cmpd="sng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CuadroTexto 18"/>
            <p:cNvSpPr txBox="1"/>
            <p:nvPr/>
          </p:nvSpPr>
          <p:spPr>
            <a:xfrm>
              <a:off x="3962266" y="5132432"/>
              <a:ext cx="22306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>
                  <a:solidFill>
                    <a:srgbClr val="002D56"/>
                  </a:solidFill>
                  <a:latin typeface="Symbol" charset="2"/>
                  <a:cs typeface="Symbol" charset="2"/>
                </a:rPr>
                <a:t>c</a:t>
              </a:r>
              <a:r>
                <a:rPr lang="es-ES" baseline="30000">
                  <a:solidFill>
                    <a:srgbClr val="002D56"/>
                  </a:solidFill>
                  <a:latin typeface="Symbol" charset="2"/>
                  <a:cs typeface="Symbol" charset="2"/>
                </a:rPr>
                <a:t>2</a:t>
              </a:r>
              <a:r>
                <a:rPr lang="es-ES" baseline="-25000">
                  <a:solidFill>
                    <a:srgbClr val="002D56"/>
                  </a:solidFill>
                  <a:latin typeface="Symbol" charset="2"/>
                  <a:cs typeface="Symbol" charset="2"/>
                </a:rPr>
                <a:t>(1-0.01),</a:t>
              </a:r>
              <a:r>
                <a:rPr lang="es-ES" baseline="-25000">
                  <a:solidFill>
                    <a:srgbClr val="002D56"/>
                  </a:solidFill>
                  <a:cs typeface="Symbol" charset="2"/>
                </a:rPr>
                <a:t>27-1</a:t>
              </a:r>
              <a:r>
                <a:rPr lang="es-ES">
                  <a:solidFill>
                    <a:srgbClr val="002D56"/>
                  </a:solidFill>
                  <a:cs typeface="Symbol" charset="2"/>
                </a:rPr>
                <a:t> = 12.198 </a:t>
              </a:r>
              <a:endParaRPr lang="es-ES" baseline="-25000">
                <a:solidFill>
                  <a:srgbClr val="002D56"/>
                </a:solidFill>
                <a:latin typeface="Symbol" charset="2"/>
                <a:cs typeface="Symbol" charset="2"/>
              </a:endParaRPr>
            </a:p>
          </p:txBody>
        </p:sp>
        <p:sp>
          <p:nvSpPr>
            <p:cNvPr id="20" name="CuadroTexto 19"/>
            <p:cNvSpPr txBox="1"/>
            <p:nvPr/>
          </p:nvSpPr>
          <p:spPr>
            <a:xfrm>
              <a:off x="5113247" y="4411847"/>
              <a:ext cx="71852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000">
                  <a:solidFill>
                    <a:srgbClr val="002D56"/>
                  </a:solidFill>
                </a:rPr>
                <a:t>Zona de </a:t>
              </a:r>
              <a:r>
                <a:rPr lang="es-ES" sz="1000" b="1">
                  <a:solidFill>
                    <a:srgbClr val="002D56"/>
                  </a:solidFill>
                </a:rPr>
                <a:t>NO</a:t>
              </a:r>
              <a:r>
                <a:rPr lang="es-ES" sz="1000">
                  <a:solidFill>
                    <a:srgbClr val="002D56"/>
                  </a:solidFill>
                </a:rPr>
                <a:t> rechazo para Ho</a:t>
              </a:r>
            </a:p>
          </p:txBody>
        </p:sp>
      </p:grpSp>
      <p:pic>
        <p:nvPicPr>
          <p:cNvPr id="21" name="Imagen 20"/>
          <p:cNvPicPr>
            <a:picLocks noChangeAspect="1"/>
          </p:cNvPicPr>
          <p:nvPr/>
        </p:nvPicPr>
        <p:blipFill rotWithShape="1">
          <a:blip r:embed="rId3"/>
          <a:srcRect l="23563" t="-8609" r="24046" b="-18733"/>
          <a:stretch/>
        </p:blipFill>
        <p:spPr>
          <a:xfrm>
            <a:off x="818786" y="5347694"/>
            <a:ext cx="6470101" cy="1102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858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Ejemplo 11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>
          <a:xfrm>
            <a:off x="8241907" y="6492875"/>
            <a:ext cx="3950093" cy="365125"/>
          </a:xfrm>
        </p:spPr>
        <p:txBody>
          <a:bodyPr/>
          <a:lstStyle/>
          <a:p>
            <a:endParaRPr lang="en-US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306" y="2105655"/>
            <a:ext cx="10429282" cy="2222634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1152990" y="4478696"/>
            <a:ext cx="105105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>
                <a:solidFill>
                  <a:srgbClr val="002D56"/>
                </a:solidFill>
              </a:rPr>
              <a:t>Parámetro de interés </a:t>
            </a:r>
            <a:r>
              <a:rPr lang="es-ES">
                <a:solidFill>
                  <a:srgbClr val="002D56"/>
                </a:solidFill>
                <a:sym typeface="Wingdings"/>
              </a:rPr>
              <a:t> </a:t>
            </a:r>
            <a:r>
              <a:rPr lang="es-ES">
                <a:solidFill>
                  <a:srgbClr val="002D56"/>
                </a:solidFill>
                <a:latin typeface="Symbol" charset="2"/>
                <a:cs typeface="Symbol" charset="2"/>
                <a:sym typeface="Wingdings"/>
              </a:rPr>
              <a:t>s</a:t>
            </a:r>
            <a:r>
              <a:rPr lang="es-ES">
                <a:solidFill>
                  <a:srgbClr val="002D56"/>
                </a:solidFill>
                <a:sym typeface="Wingdings"/>
              </a:rPr>
              <a:t> (desviación estándar poblacional)</a:t>
            </a:r>
          </a:p>
          <a:p>
            <a:r>
              <a:rPr lang="es-ES">
                <a:solidFill>
                  <a:srgbClr val="002D56"/>
                </a:solidFill>
                <a:sym typeface="Wingdings"/>
              </a:rPr>
              <a:t>Afirmación  “Los pulsos de las mujeres tienen una desviación estándar igual a 10 latidos por minuto”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7085022" y="5481386"/>
            <a:ext cx="1516686" cy="369332"/>
          </a:xfrm>
          <a:prstGeom prst="rect">
            <a:avLst/>
          </a:prstGeom>
          <a:noFill/>
          <a:ln w="19050" cmpd="sng">
            <a:solidFill>
              <a:srgbClr val="660066"/>
            </a:solidFill>
          </a:ln>
        </p:spPr>
        <p:txBody>
          <a:bodyPr wrap="none" rtlCol="0">
            <a:spAutoFit/>
          </a:bodyPr>
          <a:lstStyle/>
          <a:p>
            <a:r>
              <a:rPr lang="es-ES">
                <a:solidFill>
                  <a:srgbClr val="002D56"/>
                </a:solidFill>
                <a:latin typeface="Symbol" charset="2"/>
                <a:cs typeface="Symbol" charset="2"/>
              </a:rPr>
              <a:t>s</a:t>
            </a:r>
            <a:r>
              <a:rPr lang="es-ES">
                <a:solidFill>
                  <a:srgbClr val="002D56"/>
                </a:solidFill>
              </a:rPr>
              <a:t> = 10 </a:t>
            </a:r>
            <a:r>
              <a:rPr lang="es-ES">
                <a:solidFill>
                  <a:srgbClr val="002D56"/>
                </a:solidFill>
                <a:sym typeface="Wingdings"/>
              </a:rPr>
              <a:t> Ho</a:t>
            </a:r>
            <a:r>
              <a:rPr lang="es-ES">
                <a:solidFill>
                  <a:srgbClr val="002D56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91621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Agrupar 50"/>
          <p:cNvGrpSpPr/>
          <p:nvPr/>
        </p:nvGrpSpPr>
        <p:grpSpPr>
          <a:xfrm>
            <a:off x="2473073" y="194824"/>
            <a:ext cx="6627825" cy="6496056"/>
            <a:chOff x="350910" y="116981"/>
            <a:chExt cx="6627825" cy="6496056"/>
          </a:xfrm>
        </p:grpSpPr>
        <p:sp>
          <p:nvSpPr>
            <p:cNvPr id="4" name="Rectángulo 3"/>
            <p:cNvSpPr/>
            <p:nvPr/>
          </p:nvSpPr>
          <p:spPr>
            <a:xfrm>
              <a:off x="350910" y="2139078"/>
              <a:ext cx="2489783" cy="237303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ES"/>
                <a:t>Población</a:t>
              </a:r>
            </a:p>
          </p:txBody>
        </p:sp>
        <p:sp>
          <p:nvSpPr>
            <p:cNvPr id="5" name="Elipse 4"/>
            <p:cNvSpPr/>
            <p:nvPr/>
          </p:nvSpPr>
          <p:spPr>
            <a:xfrm>
              <a:off x="4423491" y="116981"/>
              <a:ext cx="1002597" cy="1002692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000" b="1">
                  <a:solidFill>
                    <a:srgbClr val="002D56"/>
                  </a:solidFill>
                </a:rPr>
                <a:t>Muestra 1</a:t>
              </a:r>
            </a:p>
          </p:txBody>
        </p:sp>
        <p:sp>
          <p:nvSpPr>
            <p:cNvPr id="7" name="Elipse 6"/>
            <p:cNvSpPr/>
            <p:nvPr/>
          </p:nvSpPr>
          <p:spPr>
            <a:xfrm>
              <a:off x="4423491" y="1215654"/>
              <a:ext cx="1002597" cy="1002692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000" b="1">
                  <a:solidFill>
                    <a:srgbClr val="002D56"/>
                  </a:solidFill>
                </a:rPr>
                <a:t>Muestra 2</a:t>
              </a:r>
            </a:p>
          </p:txBody>
        </p:sp>
        <p:sp>
          <p:nvSpPr>
            <p:cNvPr id="8" name="Elipse 7"/>
            <p:cNvSpPr/>
            <p:nvPr/>
          </p:nvSpPr>
          <p:spPr>
            <a:xfrm>
              <a:off x="4423491" y="2314327"/>
              <a:ext cx="1002597" cy="1002692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000" b="1">
                  <a:solidFill>
                    <a:srgbClr val="002D56"/>
                  </a:solidFill>
                </a:rPr>
                <a:t>Muestra 3</a:t>
              </a:r>
            </a:p>
          </p:txBody>
        </p:sp>
        <p:sp>
          <p:nvSpPr>
            <p:cNvPr id="9" name="Elipse 8"/>
            <p:cNvSpPr/>
            <p:nvPr/>
          </p:nvSpPr>
          <p:spPr>
            <a:xfrm>
              <a:off x="4423491" y="3413000"/>
              <a:ext cx="1002597" cy="1002692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000" b="1">
                  <a:solidFill>
                    <a:srgbClr val="002D56"/>
                  </a:solidFill>
                </a:rPr>
                <a:t>Muestra 4</a:t>
              </a:r>
            </a:p>
          </p:txBody>
        </p:sp>
        <p:sp>
          <p:nvSpPr>
            <p:cNvPr id="11" name="Elipse 10"/>
            <p:cNvSpPr/>
            <p:nvPr/>
          </p:nvSpPr>
          <p:spPr>
            <a:xfrm>
              <a:off x="4423491" y="5610345"/>
              <a:ext cx="1002597" cy="1002692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000" b="1">
                  <a:solidFill>
                    <a:srgbClr val="002D56"/>
                  </a:solidFill>
                </a:rPr>
                <a:t>Muestra s</a:t>
              </a:r>
            </a:p>
          </p:txBody>
        </p:sp>
        <p:cxnSp>
          <p:nvCxnSpPr>
            <p:cNvPr id="13" name="Conector recto de flecha 12"/>
            <p:cNvCxnSpPr>
              <a:stCxn id="4" idx="3"/>
              <a:endCxn id="5" idx="2"/>
            </p:cNvCxnSpPr>
            <p:nvPr/>
          </p:nvCxnSpPr>
          <p:spPr>
            <a:xfrm flipV="1">
              <a:off x="2840693" y="618327"/>
              <a:ext cx="1582798" cy="2707271"/>
            </a:xfrm>
            <a:prstGeom prst="straightConnector1">
              <a:avLst/>
            </a:prstGeom>
            <a:ln>
              <a:solidFill>
                <a:schemeClr val="accent4">
                  <a:lumMod val="50000"/>
                </a:schemeClr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ector recto de flecha 14"/>
            <p:cNvCxnSpPr>
              <a:stCxn id="4" idx="3"/>
              <a:endCxn id="7" idx="2"/>
            </p:cNvCxnSpPr>
            <p:nvPr/>
          </p:nvCxnSpPr>
          <p:spPr>
            <a:xfrm flipV="1">
              <a:off x="2840693" y="1717000"/>
              <a:ext cx="1582798" cy="1608598"/>
            </a:xfrm>
            <a:prstGeom prst="straightConnector1">
              <a:avLst/>
            </a:prstGeom>
            <a:ln>
              <a:solidFill>
                <a:schemeClr val="accent4">
                  <a:lumMod val="50000"/>
                </a:schemeClr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ector recto de flecha 16"/>
            <p:cNvCxnSpPr>
              <a:stCxn id="4" idx="3"/>
              <a:endCxn id="8" idx="2"/>
            </p:cNvCxnSpPr>
            <p:nvPr/>
          </p:nvCxnSpPr>
          <p:spPr>
            <a:xfrm flipV="1">
              <a:off x="2840693" y="2815673"/>
              <a:ext cx="1582798" cy="509925"/>
            </a:xfrm>
            <a:prstGeom prst="straightConnector1">
              <a:avLst/>
            </a:prstGeom>
            <a:ln>
              <a:solidFill>
                <a:schemeClr val="accent4">
                  <a:lumMod val="50000"/>
                </a:schemeClr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ector recto de flecha 18"/>
            <p:cNvCxnSpPr>
              <a:stCxn id="4" idx="3"/>
              <a:endCxn id="9" idx="2"/>
            </p:cNvCxnSpPr>
            <p:nvPr/>
          </p:nvCxnSpPr>
          <p:spPr>
            <a:xfrm>
              <a:off x="2840693" y="3325598"/>
              <a:ext cx="1582798" cy="588748"/>
            </a:xfrm>
            <a:prstGeom prst="straightConnector1">
              <a:avLst/>
            </a:prstGeom>
            <a:ln>
              <a:solidFill>
                <a:schemeClr val="accent4">
                  <a:lumMod val="50000"/>
                </a:schemeClr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ector recto de flecha 22"/>
            <p:cNvCxnSpPr>
              <a:stCxn id="4" idx="3"/>
              <a:endCxn id="11" idx="2"/>
            </p:cNvCxnSpPr>
            <p:nvPr/>
          </p:nvCxnSpPr>
          <p:spPr>
            <a:xfrm>
              <a:off x="2840693" y="3325598"/>
              <a:ext cx="1582798" cy="2786093"/>
            </a:xfrm>
            <a:prstGeom prst="straightConnector1">
              <a:avLst/>
            </a:prstGeom>
            <a:ln>
              <a:solidFill>
                <a:schemeClr val="accent4">
                  <a:lumMod val="50000"/>
                </a:schemeClr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CuadroTexto 23"/>
            <p:cNvSpPr txBox="1"/>
            <p:nvPr/>
          </p:nvSpPr>
          <p:spPr>
            <a:xfrm>
              <a:off x="4795758" y="4645809"/>
              <a:ext cx="24857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>
                  <a:solidFill>
                    <a:srgbClr val="002D56"/>
                  </a:solidFill>
                </a:rPr>
                <a:t>:</a:t>
              </a:r>
            </a:p>
            <a:p>
              <a:r>
                <a:rPr lang="es-ES">
                  <a:solidFill>
                    <a:srgbClr val="002D56"/>
                  </a:solidFill>
                </a:rPr>
                <a:t>:</a:t>
              </a:r>
            </a:p>
          </p:txBody>
        </p:sp>
        <p:pic>
          <p:nvPicPr>
            <p:cNvPr id="34" name="Imagen 33"/>
            <p:cNvPicPr>
              <a:picLocks noChangeAspect="1"/>
            </p:cNvPicPr>
            <p:nvPr/>
          </p:nvPicPr>
          <p:blipFill rotWithShape="1">
            <a:blip r:embed="rId3"/>
            <a:srcRect l="47160" t="-2686" r="47939" b="-2534"/>
            <a:stretch/>
          </p:blipFill>
          <p:spPr>
            <a:xfrm>
              <a:off x="6115843" y="334230"/>
              <a:ext cx="835497" cy="568192"/>
            </a:xfrm>
            <a:prstGeom prst="rect">
              <a:avLst/>
            </a:prstGeom>
          </p:spPr>
        </p:pic>
        <p:pic>
          <p:nvPicPr>
            <p:cNvPr id="35" name="Imagen 34"/>
            <p:cNvPicPr>
              <a:picLocks noChangeAspect="1"/>
            </p:cNvPicPr>
            <p:nvPr/>
          </p:nvPicPr>
          <p:blipFill rotWithShape="1">
            <a:blip r:embed="rId4"/>
            <a:srcRect l="47748" t="-5780" r="47841"/>
            <a:stretch/>
          </p:blipFill>
          <p:spPr>
            <a:xfrm>
              <a:off x="6115843" y="1403772"/>
              <a:ext cx="751949" cy="571214"/>
            </a:xfrm>
            <a:prstGeom prst="rect">
              <a:avLst/>
            </a:prstGeom>
          </p:spPr>
        </p:pic>
        <p:pic>
          <p:nvPicPr>
            <p:cNvPr id="36" name="Imagen 35"/>
            <p:cNvPicPr>
              <a:picLocks noChangeAspect="1"/>
            </p:cNvPicPr>
            <p:nvPr/>
          </p:nvPicPr>
          <p:blipFill rotWithShape="1">
            <a:blip r:embed="rId5"/>
            <a:srcRect l="47537" t="-2685" r="47402" b="560"/>
            <a:stretch/>
          </p:blipFill>
          <p:spPr>
            <a:xfrm>
              <a:off x="6115843" y="2523446"/>
              <a:ext cx="862892" cy="551480"/>
            </a:xfrm>
            <a:prstGeom prst="rect">
              <a:avLst/>
            </a:prstGeom>
          </p:spPr>
        </p:pic>
        <p:pic>
          <p:nvPicPr>
            <p:cNvPr id="37" name="Imagen 36"/>
            <p:cNvPicPr>
              <a:picLocks noChangeAspect="1"/>
            </p:cNvPicPr>
            <p:nvPr/>
          </p:nvPicPr>
          <p:blipFill rotWithShape="1">
            <a:blip r:embed="rId6"/>
            <a:srcRect l="47552" t="-5780" r="47547"/>
            <a:stretch/>
          </p:blipFill>
          <p:spPr>
            <a:xfrm>
              <a:off x="6115843" y="3609695"/>
              <a:ext cx="835498" cy="571214"/>
            </a:xfrm>
            <a:prstGeom prst="rect">
              <a:avLst/>
            </a:prstGeom>
          </p:spPr>
        </p:pic>
        <p:pic>
          <p:nvPicPr>
            <p:cNvPr id="38" name="Imagen 37"/>
            <p:cNvPicPr>
              <a:picLocks noChangeAspect="1"/>
            </p:cNvPicPr>
            <p:nvPr/>
          </p:nvPicPr>
          <p:blipFill rotWithShape="1">
            <a:blip r:embed="rId7"/>
            <a:srcRect l="48335" t="9691" r="47057" b="-8725"/>
            <a:stretch/>
          </p:blipFill>
          <p:spPr>
            <a:xfrm>
              <a:off x="6115843" y="5849037"/>
              <a:ext cx="785368" cy="534771"/>
            </a:xfrm>
            <a:prstGeom prst="rect">
              <a:avLst/>
            </a:prstGeom>
          </p:spPr>
        </p:pic>
        <p:cxnSp>
          <p:nvCxnSpPr>
            <p:cNvPr id="40" name="Conector recto de flecha 39"/>
            <p:cNvCxnSpPr>
              <a:stCxn id="5" idx="6"/>
              <a:endCxn id="34" idx="1"/>
            </p:cNvCxnSpPr>
            <p:nvPr/>
          </p:nvCxnSpPr>
          <p:spPr>
            <a:xfrm flipV="1">
              <a:off x="5426088" y="618326"/>
              <a:ext cx="689755" cy="1"/>
            </a:xfrm>
            <a:prstGeom prst="straightConnector1">
              <a:avLst/>
            </a:prstGeom>
            <a:ln w="28575" cmpd="sng">
              <a:solidFill>
                <a:schemeClr val="accent3">
                  <a:lumMod val="50000"/>
                </a:schemeClr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ector recto de flecha 41"/>
            <p:cNvCxnSpPr>
              <a:stCxn id="7" idx="6"/>
              <a:endCxn id="35" idx="1"/>
            </p:cNvCxnSpPr>
            <p:nvPr/>
          </p:nvCxnSpPr>
          <p:spPr>
            <a:xfrm flipV="1">
              <a:off x="5426088" y="1689379"/>
              <a:ext cx="689755" cy="27621"/>
            </a:xfrm>
            <a:prstGeom prst="straightConnector1">
              <a:avLst/>
            </a:prstGeom>
            <a:ln w="28575" cmpd="sng">
              <a:solidFill>
                <a:schemeClr val="accent3">
                  <a:lumMod val="50000"/>
                </a:schemeClr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ector recto de flecha 45"/>
            <p:cNvCxnSpPr>
              <a:stCxn id="8" idx="6"/>
              <a:endCxn id="36" idx="1"/>
            </p:cNvCxnSpPr>
            <p:nvPr/>
          </p:nvCxnSpPr>
          <p:spPr>
            <a:xfrm flipV="1">
              <a:off x="5426088" y="2799186"/>
              <a:ext cx="689755" cy="16487"/>
            </a:xfrm>
            <a:prstGeom prst="straightConnector1">
              <a:avLst/>
            </a:prstGeom>
            <a:ln w="28575" cmpd="sng">
              <a:solidFill>
                <a:schemeClr val="accent3">
                  <a:lumMod val="50000"/>
                </a:schemeClr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ector recto de flecha 47"/>
            <p:cNvCxnSpPr>
              <a:stCxn id="9" idx="6"/>
              <a:endCxn id="37" idx="1"/>
            </p:cNvCxnSpPr>
            <p:nvPr/>
          </p:nvCxnSpPr>
          <p:spPr>
            <a:xfrm flipV="1">
              <a:off x="5426088" y="3895302"/>
              <a:ext cx="689755" cy="19044"/>
            </a:xfrm>
            <a:prstGeom prst="straightConnector1">
              <a:avLst/>
            </a:prstGeom>
            <a:ln w="28575" cmpd="sng">
              <a:solidFill>
                <a:schemeClr val="accent3">
                  <a:lumMod val="50000"/>
                </a:schemeClr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ector recto de flecha 49"/>
            <p:cNvCxnSpPr>
              <a:stCxn id="11" idx="6"/>
              <a:endCxn id="38" idx="1"/>
            </p:cNvCxnSpPr>
            <p:nvPr/>
          </p:nvCxnSpPr>
          <p:spPr>
            <a:xfrm>
              <a:off x="5426088" y="6111691"/>
              <a:ext cx="689755" cy="4732"/>
            </a:xfrm>
            <a:prstGeom prst="straightConnector1">
              <a:avLst/>
            </a:prstGeom>
            <a:ln w="28575" cmpd="sng">
              <a:solidFill>
                <a:schemeClr val="accent3">
                  <a:lumMod val="50000"/>
                </a:schemeClr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Título 51"/>
          <p:cNvSpPr>
            <a:spLocks noGrp="1"/>
          </p:cNvSpPr>
          <p:nvPr>
            <p:ph type="title"/>
          </p:nvPr>
        </p:nvSpPr>
        <p:spPr>
          <a:xfrm>
            <a:off x="213765" y="490303"/>
            <a:ext cx="4648832" cy="1147430"/>
          </a:xfrm>
        </p:spPr>
        <p:txBody>
          <a:bodyPr>
            <a:normAutofit fontScale="90000"/>
          </a:bodyPr>
          <a:lstStyle/>
          <a:p>
            <a:r>
              <a:rPr lang="es-ES"/>
              <a:t>Estimador: </a:t>
            </a:r>
            <a:r>
              <a:rPr lang="es-ES" sz="3600" b="0"/>
              <a:t>variable aleatoria</a:t>
            </a:r>
          </a:p>
        </p:txBody>
      </p:sp>
      <p:sp>
        <p:nvSpPr>
          <p:cNvPr id="53" name="CuadroTexto 52"/>
          <p:cNvSpPr txBox="1"/>
          <p:nvPr/>
        </p:nvSpPr>
        <p:spPr>
          <a:xfrm>
            <a:off x="9290734" y="985980"/>
            <a:ext cx="2623463" cy="5078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>
                <a:solidFill>
                  <a:srgbClr val="002D56"/>
                </a:solidFill>
              </a:rPr>
              <a:t>Si fuera posible tener un listado de TODAS las muestras, y los valores de la variable en cada una de ellas, se observaría que con los datos de cada muestra se obtiene un valor diferente para el estimador.</a:t>
            </a:r>
          </a:p>
          <a:p>
            <a:endParaRPr lang="es-ES">
              <a:solidFill>
                <a:srgbClr val="002D56"/>
              </a:solidFill>
            </a:endParaRPr>
          </a:p>
          <a:p>
            <a:r>
              <a:rPr lang="es-ES">
                <a:solidFill>
                  <a:srgbClr val="002D56"/>
                </a:solidFill>
              </a:rPr>
              <a:t>El estimador es una variable aleatoria. Se podría calcular el valor de la media y la desviación estándar para el estimador.</a:t>
            </a:r>
          </a:p>
        </p:txBody>
      </p:sp>
    </p:spTree>
    <p:extLst>
      <p:ext uri="{BB962C8B-B14F-4D97-AF65-F5344CB8AC3E}">
        <p14:creationId xmlns:p14="http://schemas.microsoft.com/office/powerpoint/2010/main" val="569718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Solución Ejemplo 11</a:t>
            </a:r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>
          <a:xfrm>
            <a:off x="8241907" y="6492875"/>
            <a:ext cx="395009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4" name="CuadroTexto 3"/>
          <p:cNvSpPr txBox="1"/>
          <p:nvPr/>
        </p:nvSpPr>
        <p:spPr>
          <a:xfrm>
            <a:off x="751949" y="2139078"/>
            <a:ext cx="12840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>
                <a:solidFill>
                  <a:srgbClr val="002D56"/>
                </a:solidFill>
              </a:rPr>
              <a:t>Ho: </a:t>
            </a:r>
            <a:r>
              <a:rPr lang="es-ES">
                <a:solidFill>
                  <a:srgbClr val="002D56"/>
                </a:solidFill>
                <a:latin typeface="Symbol" charset="2"/>
                <a:cs typeface="Symbol" charset="2"/>
              </a:rPr>
              <a:t>s</a:t>
            </a:r>
            <a:r>
              <a:rPr lang="es-ES">
                <a:solidFill>
                  <a:srgbClr val="002D56"/>
                </a:solidFill>
              </a:rPr>
              <a:t> = 10</a:t>
            </a:r>
          </a:p>
          <a:p>
            <a:r>
              <a:rPr lang="es-ES">
                <a:solidFill>
                  <a:srgbClr val="002D56"/>
                </a:solidFill>
              </a:rPr>
              <a:t>Ha: </a:t>
            </a:r>
            <a:r>
              <a:rPr lang="es-ES">
                <a:solidFill>
                  <a:srgbClr val="002D56"/>
                </a:solidFill>
                <a:latin typeface="Symbol" charset="2"/>
                <a:cs typeface="Symbol" charset="2"/>
              </a:rPr>
              <a:t>s</a:t>
            </a:r>
            <a:r>
              <a:rPr lang="es-ES">
                <a:solidFill>
                  <a:srgbClr val="002D56"/>
                </a:solidFill>
              </a:rPr>
              <a:t> ≠ 10 </a:t>
            </a:r>
          </a:p>
        </p:txBody>
      </p:sp>
      <p:sp>
        <p:nvSpPr>
          <p:cNvPr id="11" name="CuadroTexto 10"/>
          <p:cNvSpPr txBox="1"/>
          <p:nvPr/>
        </p:nvSpPr>
        <p:spPr>
          <a:xfrm>
            <a:off x="787380" y="3127053"/>
            <a:ext cx="18695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>
                <a:solidFill>
                  <a:srgbClr val="002D56"/>
                </a:solidFill>
              </a:rPr>
              <a:t>prueba de dos colas</a:t>
            </a:r>
          </a:p>
        </p:txBody>
      </p:sp>
      <p:sp>
        <p:nvSpPr>
          <p:cNvPr id="12" name="CuadroTexto 11"/>
          <p:cNvSpPr txBox="1"/>
          <p:nvPr/>
        </p:nvSpPr>
        <p:spPr>
          <a:xfrm>
            <a:off x="6700692" y="2439886"/>
            <a:ext cx="47957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>
                <a:solidFill>
                  <a:srgbClr val="002D56"/>
                </a:solidFill>
              </a:rPr>
              <a:t>El valor de prueba se encuentra en la zona de </a:t>
            </a:r>
            <a:r>
              <a:rPr lang="es-ES" b="1">
                <a:solidFill>
                  <a:srgbClr val="002D56"/>
                </a:solidFill>
              </a:rPr>
              <a:t>rechazo</a:t>
            </a:r>
            <a:r>
              <a:rPr lang="es-ES">
                <a:solidFill>
                  <a:srgbClr val="002D56"/>
                </a:solidFill>
              </a:rPr>
              <a:t> para </a:t>
            </a:r>
            <a:r>
              <a:rPr lang="es-ES" b="1">
                <a:solidFill>
                  <a:srgbClr val="002D56"/>
                </a:solidFill>
              </a:rPr>
              <a:t>Ho</a:t>
            </a:r>
          </a:p>
        </p:txBody>
      </p:sp>
      <p:sp>
        <p:nvSpPr>
          <p:cNvPr id="13" name="CuadroTexto 12"/>
          <p:cNvSpPr txBox="1"/>
          <p:nvPr/>
        </p:nvSpPr>
        <p:spPr>
          <a:xfrm>
            <a:off x="6717402" y="3592982"/>
            <a:ext cx="52970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>
                <a:solidFill>
                  <a:srgbClr val="002D56"/>
                </a:solidFill>
              </a:rPr>
              <a:t>Al 5% de significancia hay evidencia para rechazar Ho</a:t>
            </a:r>
          </a:p>
        </p:txBody>
      </p:sp>
      <p:sp>
        <p:nvSpPr>
          <p:cNvPr id="14" name="CuadroTexto 13"/>
          <p:cNvSpPr txBox="1"/>
          <p:nvPr/>
        </p:nvSpPr>
        <p:spPr>
          <a:xfrm>
            <a:off x="6700691" y="4595674"/>
            <a:ext cx="52469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>
                <a:solidFill>
                  <a:srgbClr val="002D56"/>
                </a:solidFill>
              </a:rPr>
              <a:t>La desviación estándar del pulso de las mujeres no es igual a 10.</a:t>
            </a:r>
          </a:p>
        </p:txBody>
      </p:sp>
      <p:grpSp>
        <p:nvGrpSpPr>
          <p:cNvPr id="5" name="Agrupar 4"/>
          <p:cNvGrpSpPr/>
          <p:nvPr/>
        </p:nvGrpSpPr>
        <p:grpSpPr>
          <a:xfrm>
            <a:off x="2489782" y="2322908"/>
            <a:ext cx="3243251" cy="2618282"/>
            <a:chOff x="584847" y="3158485"/>
            <a:chExt cx="3243251" cy="2618282"/>
          </a:xfrm>
        </p:grpSpPr>
        <p:pic>
          <p:nvPicPr>
            <p:cNvPr id="17" name="Imagen 16"/>
            <p:cNvPicPr>
              <a:picLocks noChangeAspect="1"/>
            </p:cNvPicPr>
            <p:nvPr/>
          </p:nvPicPr>
          <p:blipFill rotWithShape="1">
            <a:blip r:embed="rId2"/>
            <a:srcRect l="22155" t="21785" r="21530" b="21538"/>
            <a:stretch/>
          </p:blipFill>
          <p:spPr>
            <a:xfrm>
              <a:off x="902338" y="3158485"/>
              <a:ext cx="2925760" cy="1955251"/>
            </a:xfrm>
            <a:prstGeom prst="rect">
              <a:avLst/>
            </a:prstGeom>
          </p:spPr>
        </p:pic>
        <p:cxnSp>
          <p:nvCxnSpPr>
            <p:cNvPr id="22" name="Conector recto 21"/>
            <p:cNvCxnSpPr/>
            <p:nvPr/>
          </p:nvCxnSpPr>
          <p:spPr>
            <a:xfrm>
              <a:off x="868918" y="5097021"/>
              <a:ext cx="2907532" cy="0"/>
            </a:xfrm>
            <a:prstGeom prst="line">
              <a:avLst/>
            </a:prstGeom>
            <a:ln w="19050" cmpd="sng">
              <a:solidFill>
                <a:srgbClr val="0000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ector recto 22"/>
            <p:cNvCxnSpPr/>
            <p:nvPr/>
          </p:nvCxnSpPr>
          <p:spPr>
            <a:xfrm>
              <a:off x="1169697" y="4428559"/>
              <a:ext cx="0" cy="668462"/>
            </a:xfrm>
            <a:prstGeom prst="line">
              <a:avLst/>
            </a:prstGeom>
            <a:ln w="28575" cmpd="sng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ector recto 23"/>
            <p:cNvCxnSpPr/>
            <p:nvPr/>
          </p:nvCxnSpPr>
          <p:spPr>
            <a:xfrm>
              <a:off x="1973786" y="4413844"/>
              <a:ext cx="0" cy="668462"/>
            </a:xfrm>
            <a:prstGeom prst="line">
              <a:avLst/>
            </a:prstGeom>
            <a:ln w="28575" cmpd="sng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CuadroTexto 24"/>
            <p:cNvSpPr txBox="1"/>
            <p:nvPr/>
          </p:nvSpPr>
          <p:spPr>
            <a:xfrm>
              <a:off x="584847" y="5130436"/>
              <a:ext cx="94358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>
                  <a:solidFill>
                    <a:srgbClr val="002D56"/>
                  </a:solidFill>
                  <a:latin typeface="Symbol" charset="2"/>
                  <a:cs typeface="Symbol" charset="2"/>
                </a:rPr>
                <a:t>c</a:t>
              </a:r>
              <a:r>
                <a:rPr lang="es-ES" baseline="30000">
                  <a:solidFill>
                    <a:srgbClr val="002D56"/>
                  </a:solidFill>
                  <a:latin typeface="Symbol" charset="2"/>
                  <a:cs typeface="Symbol" charset="2"/>
                </a:rPr>
                <a:t>2</a:t>
              </a:r>
              <a:r>
                <a:rPr lang="es-ES" baseline="-25000">
                  <a:solidFill>
                    <a:srgbClr val="002D56"/>
                  </a:solidFill>
                  <a:latin typeface="Symbol" charset="2"/>
                  <a:cs typeface="Symbol" charset="2"/>
                </a:rPr>
                <a:t>0.975,</a:t>
              </a:r>
              <a:r>
                <a:rPr lang="es-ES" baseline="-25000">
                  <a:solidFill>
                    <a:srgbClr val="002D56"/>
                  </a:solidFill>
                  <a:cs typeface="Symbol" charset="2"/>
                </a:rPr>
                <a:t>39</a:t>
              </a:r>
            </a:p>
            <a:p>
              <a:r>
                <a:rPr lang="es-ES">
                  <a:solidFill>
                    <a:srgbClr val="002D56"/>
                  </a:solidFill>
                  <a:latin typeface="Symbol" charset="2"/>
                  <a:cs typeface="Symbol" charset="2"/>
                </a:rPr>
                <a:t>24.433</a:t>
              </a:r>
            </a:p>
          </p:txBody>
        </p:sp>
        <p:sp>
          <p:nvSpPr>
            <p:cNvPr id="26" name="CuadroTexto 25"/>
            <p:cNvSpPr txBox="1"/>
            <p:nvPr/>
          </p:nvSpPr>
          <p:spPr>
            <a:xfrm>
              <a:off x="1823394" y="5130436"/>
              <a:ext cx="94358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>
                  <a:solidFill>
                    <a:srgbClr val="002D56"/>
                  </a:solidFill>
                  <a:latin typeface="Symbol" charset="2"/>
                  <a:cs typeface="Symbol" charset="2"/>
                </a:rPr>
                <a:t>c</a:t>
              </a:r>
              <a:r>
                <a:rPr lang="es-ES" baseline="30000">
                  <a:solidFill>
                    <a:srgbClr val="002D56"/>
                  </a:solidFill>
                  <a:latin typeface="Symbol" charset="2"/>
                  <a:cs typeface="Symbol" charset="2"/>
                </a:rPr>
                <a:t>2</a:t>
              </a:r>
              <a:r>
                <a:rPr lang="es-ES" baseline="-25000">
                  <a:solidFill>
                    <a:srgbClr val="002D56"/>
                  </a:solidFill>
                  <a:latin typeface="Symbol" charset="2"/>
                  <a:cs typeface="Symbol" charset="2"/>
                </a:rPr>
                <a:t>0.025,</a:t>
              </a:r>
              <a:r>
                <a:rPr lang="es-ES" baseline="-25000">
                  <a:solidFill>
                    <a:srgbClr val="002D56"/>
                  </a:solidFill>
                  <a:cs typeface="Symbol" charset="2"/>
                </a:rPr>
                <a:t>39</a:t>
              </a:r>
            </a:p>
            <a:p>
              <a:r>
                <a:rPr lang="es-ES">
                  <a:solidFill>
                    <a:srgbClr val="002D56"/>
                  </a:solidFill>
                  <a:latin typeface="Symbol" charset="2"/>
                  <a:cs typeface="Symbol" charset="2"/>
                </a:rPr>
                <a:t>59.342</a:t>
              </a:r>
            </a:p>
          </p:txBody>
        </p:sp>
        <p:sp>
          <p:nvSpPr>
            <p:cNvPr id="27" name="CuadroTexto 26"/>
            <p:cNvSpPr txBox="1"/>
            <p:nvPr/>
          </p:nvSpPr>
          <p:spPr>
            <a:xfrm>
              <a:off x="1221838" y="4380417"/>
              <a:ext cx="71852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000">
                  <a:solidFill>
                    <a:srgbClr val="002D56"/>
                  </a:solidFill>
                </a:rPr>
                <a:t>Zona de </a:t>
              </a:r>
              <a:r>
                <a:rPr lang="es-ES" sz="1000" b="1">
                  <a:solidFill>
                    <a:srgbClr val="002D56"/>
                  </a:solidFill>
                </a:rPr>
                <a:t>NO</a:t>
              </a:r>
              <a:r>
                <a:rPr lang="es-ES" sz="1000">
                  <a:solidFill>
                    <a:srgbClr val="002D56"/>
                  </a:solidFill>
                </a:rPr>
                <a:t> rechazo para Ho</a:t>
              </a:r>
            </a:p>
          </p:txBody>
        </p:sp>
      </p:grp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3"/>
          <a:srcRect l="22073" t="-12855" r="22261" b="-22978"/>
          <a:stretch/>
        </p:blipFill>
        <p:spPr>
          <a:xfrm>
            <a:off x="802076" y="5230713"/>
            <a:ext cx="5761281" cy="985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567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Ejemplo 12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>
          <a:xfrm>
            <a:off x="8241907" y="6492875"/>
            <a:ext cx="3950093" cy="365125"/>
          </a:xfrm>
        </p:spPr>
        <p:txBody>
          <a:bodyPr/>
          <a:lstStyle/>
          <a:p>
            <a:endParaRPr lang="en-US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150" y="2054483"/>
            <a:ext cx="10686947" cy="2407499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1152990" y="4478696"/>
            <a:ext cx="105105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>
                <a:solidFill>
                  <a:srgbClr val="002D56"/>
                </a:solidFill>
              </a:rPr>
              <a:t>Parámetro de interés </a:t>
            </a:r>
            <a:r>
              <a:rPr lang="es-ES">
                <a:solidFill>
                  <a:srgbClr val="002D56"/>
                </a:solidFill>
                <a:sym typeface="Wingdings"/>
              </a:rPr>
              <a:t> </a:t>
            </a:r>
            <a:r>
              <a:rPr lang="es-ES">
                <a:solidFill>
                  <a:srgbClr val="002D56"/>
                </a:solidFill>
                <a:latin typeface="Symbol" charset="2"/>
                <a:cs typeface="Symbol" charset="2"/>
                <a:sym typeface="Wingdings"/>
              </a:rPr>
              <a:t>s</a:t>
            </a:r>
            <a:r>
              <a:rPr lang="es-ES">
                <a:solidFill>
                  <a:srgbClr val="002D56"/>
                </a:solidFill>
                <a:sym typeface="Wingdings"/>
              </a:rPr>
              <a:t> (desviación estándar poblacional)</a:t>
            </a:r>
          </a:p>
          <a:p>
            <a:r>
              <a:rPr lang="es-ES">
                <a:solidFill>
                  <a:srgbClr val="002D56"/>
                </a:solidFill>
                <a:sym typeface="Wingdings"/>
              </a:rPr>
              <a:t>Afirmación  “Los pulsos de los hombres tienen una desviación estándar mayor a 10 latidos por minuto”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7085022" y="5481386"/>
            <a:ext cx="1516686" cy="369332"/>
          </a:xfrm>
          <a:prstGeom prst="rect">
            <a:avLst/>
          </a:prstGeom>
          <a:noFill/>
          <a:ln w="19050" cmpd="sng">
            <a:solidFill>
              <a:srgbClr val="660066"/>
            </a:solidFill>
          </a:ln>
        </p:spPr>
        <p:txBody>
          <a:bodyPr wrap="none" rtlCol="0">
            <a:spAutoFit/>
          </a:bodyPr>
          <a:lstStyle/>
          <a:p>
            <a:r>
              <a:rPr lang="es-ES">
                <a:solidFill>
                  <a:srgbClr val="002D56"/>
                </a:solidFill>
                <a:latin typeface="Symbol" charset="2"/>
                <a:cs typeface="Symbol" charset="2"/>
              </a:rPr>
              <a:t>s</a:t>
            </a:r>
            <a:r>
              <a:rPr lang="es-ES">
                <a:solidFill>
                  <a:srgbClr val="002D56"/>
                </a:solidFill>
              </a:rPr>
              <a:t> &gt; 10 </a:t>
            </a:r>
            <a:r>
              <a:rPr lang="es-ES">
                <a:solidFill>
                  <a:srgbClr val="002D56"/>
                </a:solidFill>
                <a:sym typeface="Wingdings"/>
              </a:rPr>
              <a:t> Ha</a:t>
            </a:r>
            <a:r>
              <a:rPr lang="es-ES">
                <a:solidFill>
                  <a:srgbClr val="002D56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28797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Solución Ejemplo 12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>
          <a:xfrm>
            <a:off x="8241907" y="6492875"/>
            <a:ext cx="395009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4" name="CuadroTexto 3"/>
          <p:cNvSpPr txBox="1"/>
          <p:nvPr/>
        </p:nvSpPr>
        <p:spPr>
          <a:xfrm>
            <a:off x="751949" y="2139078"/>
            <a:ext cx="12840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>
                <a:solidFill>
                  <a:srgbClr val="002D56"/>
                </a:solidFill>
              </a:rPr>
              <a:t>Ho: </a:t>
            </a:r>
            <a:r>
              <a:rPr lang="es-ES">
                <a:solidFill>
                  <a:srgbClr val="002D56"/>
                </a:solidFill>
                <a:latin typeface="Symbol" charset="2"/>
                <a:cs typeface="Symbol" charset="2"/>
              </a:rPr>
              <a:t>s</a:t>
            </a:r>
            <a:r>
              <a:rPr lang="es-ES">
                <a:solidFill>
                  <a:srgbClr val="002D56"/>
                </a:solidFill>
              </a:rPr>
              <a:t> ≤ 10</a:t>
            </a:r>
          </a:p>
          <a:p>
            <a:r>
              <a:rPr lang="es-ES">
                <a:solidFill>
                  <a:srgbClr val="002D56"/>
                </a:solidFill>
              </a:rPr>
              <a:t>Ha: </a:t>
            </a:r>
            <a:r>
              <a:rPr lang="es-ES">
                <a:solidFill>
                  <a:srgbClr val="002D56"/>
                </a:solidFill>
                <a:latin typeface="Symbol" charset="2"/>
                <a:cs typeface="Symbol" charset="2"/>
              </a:rPr>
              <a:t>s</a:t>
            </a:r>
            <a:r>
              <a:rPr lang="es-ES">
                <a:solidFill>
                  <a:srgbClr val="002D56"/>
                </a:solidFill>
              </a:rPr>
              <a:t> &gt; 10 </a:t>
            </a:r>
          </a:p>
        </p:txBody>
      </p:sp>
      <p:sp>
        <p:nvSpPr>
          <p:cNvPr id="11" name="CuadroTexto 10"/>
          <p:cNvSpPr txBox="1"/>
          <p:nvPr/>
        </p:nvSpPr>
        <p:spPr>
          <a:xfrm>
            <a:off x="787380" y="3127053"/>
            <a:ext cx="18695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>
                <a:solidFill>
                  <a:srgbClr val="002D56"/>
                </a:solidFill>
              </a:rPr>
              <a:t>prueba de cola derecha</a:t>
            </a:r>
          </a:p>
        </p:txBody>
      </p:sp>
      <p:sp>
        <p:nvSpPr>
          <p:cNvPr id="12" name="CuadroTexto 11"/>
          <p:cNvSpPr txBox="1"/>
          <p:nvPr/>
        </p:nvSpPr>
        <p:spPr>
          <a:xfrm>
            <a:off x="6700692" y="2439886"/>
            <a:ext cx="47957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>
                <a:solidFill>
                  <a:srgbClr val="002D56"/>
                </a:solidFill>
              </a:rPr>
              <a:t>El valor de prueba se encuentra en la zona de </a:t>
            </a:r>
            <a:r>
              <a:rPr lang="es-ES" b="1">
                <a:solidFill>
                  <a:srgbClr val="002D56"/>
                </a:solidFill>
              </a:rPr>
              <a:t>no</a:t>
            </a:r>
            <a:r>
              <a:rPr lang="es-ES">
                <a:solidFill>
                  <a:srgbClr val="002D56"/>
                </a:solidFill>
              </a:rPr>
              <a:t> </a:t>
            </a:r>
            <a:r>
              <a:rPr lang="es-ES" b="1">
                <a:solidFill>
                  <a:srgbClr val="002D56"/>
                </a:solidFill>
              </a:rPr>
              <a:t>rechazo</a:t>
            </a:r>
            <a:r>
              <a:rPr lang="es-ES">
                <a:solidFill>
                  <a:srgbClr val="002D56"/>
                </a:solidFill>
              </a:rPr>
              <a:t> para </a:t>
            </a:r>
            <a:r>
              <a:rPr lang="es-ES" b="1">
                <a:solidFill>
                  <a:srgbClr val="002D56"/>
                </a:solidFill>
              </a:rPr>
              <a:t>Ho</a:t>
            </a:r>
          </a:p>
        </p:txBody>
      </p:sp>
      <p:sp>
        <p:nvSpPr>
          <p:cNvPr id="13" name="CuadroTexto 12"/>
          <p:cNvSpPr txBox="1"/>
          <p:nvPr/>
        </p:nvSpPr>
        <p:spPr>
          <a:xfrm>
            <a:off x="6717402" y="3592982"/>
            <a:ext cx="52970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>
                <a:solidFill>
                  <a:srgbClr val="002D56"/>
                </a:solidFill>
              </a:rPr>
              <a:t>Al 5% de significancia no hay evidencia para rechazar Ho</a:t>
            </a:r>
          </a:p>
        </p:txBody>
      </p:sp>
      <p:sp>
        <p:nvSpPr>
          <p:cNvPr id="14" name="CuadroTexto 13"/>
          <p:cNvSpPr txBox="1"/>
          <p:nvPr/>
        </p:nvSpPr>
        <p:spPr>
          <a:xfrm>
            <a:off x="6700691" y="4595674"/>
            <a:ext cx="52469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>
                <a:solidFill>
                  <a:srgbClr val="002D56"/>
                </a:solidFill>
              </a:rPr>
              <a:t>La desviación estándar del pulso de los hombres es igual a 10.</a:t>
            </a:r>
          </a:p>
        </p:txBody>
      </p:sp>
      <p:grpSp>
        <p:nvGrpSpPr>
          <p:cNvPr id="5" name="Agrupar 4"/>
          <p:cNvGrpSpPr/>
          <p:nvPr/>
        </p:nvGrpSpPr>
        <p:grpSpPr>
          <a:xfrm>
            <a:off x="2773853" y="2322908"/>
            <a:ext cx="2959180" cy="2525949"/>
            <a:chOff x="868918" y="3158485"/>
            <a:chExt cx="2959180" cy="2525949"/>
          </a:xfrm>
        </p:grpSpPr>
        <p:pic>
          <p:nvPicPr>
            <p:cNvPr id="17" name="Imagen 16"/>
            <p:cNvPicPr>
              <a:picLocks noChangeAspect="1"/>
            </p:cNvPicPr>
            <p:nvPr/>
          </p:nvPicPr>
          <p:blipFill rotWithShape="1">
            <a:blip r:embed="rId2"/>
            <a:srcRect l="22155" t="21785" r="21530" b="21538"/>
            <a:stretch/>
          </p:blipFill>
          <p:spPr>
            <a:xfrm>
              <a:off x="902338" y="3158485"/>
              <a:ext cx="2925760" cy="1955251"/>
            </a:xfrm>
            <a:prstGeom prst="rect">
              <a:avLst/>
            </a:prstGeom>
          </p:spPr>
        </p:pic>
        <p:cxnSp>
          <p:nvCxnSpPr>
            <p:cNvPr id="22" name="Conector recto 21"/>
            <p:cNvCxnSpPr/>
            <p:nvPr/>
          </p:nvCxnSpPr>
          <p:spPr>
            <a:xfrm>
              <a:off x="868918" y="5097021"/>
              <a:ext cx="2907532" cy="0"/>
            </a:xfrm>
            <a:prstGeom prst="line">
              <a:avLst/>
            </a:prstGeom>
            <a:ln w="19050" cmpd="sng">
              <a:solidFill>
                <a:srgbClr val="0000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ector recto 23"/>
            <p:cNvCxnSpPr/>
            <p:nvPr/>
          </p:nvCxnSpPr>
          <p:spPr>
            <a:xfrm>
              <a:off x="1973786" y="4413844"/>
              <a:ext cx="0" cy="668462"/>
            </a:xfrm>
            <a:prstGeom prst="line">
              <a:avLst/>
            </a:prstGeom>
            <a:ln w="28575" cmpd="sng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CuadroTexto 25"/>
            <p:cNvSpPr txBox="1"/>
            <p:nvPr/>
          </p:nvSpPr>
          <p:spPr>
            <a:xfrm>
              <a:off x="1823394" y="5130436"/>
              <a:ext cx="866643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>
                  <a:solidFill>
                    <a:srgbClr val="002D56"/>
                  </a:solidFill>
                  <a:latin typeface="Symbol" charset="2"/>
                  <a:cs typeface="Symbol" charset="2"/>
                </a:rPr>
                <a:t>c</a:t>
              </a:r>
              <a:r>
                <a:rPr lang="es-ES" baseline="30000">
                  <a:solidFill>
                    <a:srgbClr val="002D56"/>
                  </a:solidFill>
                  <a:latin typeface="Symbol" charset="2"/>
                  <a:cs typeface="Symbol" charset="2"/>
                </a:rPr>
                <a:t>2</a:t>
              </a:r>
              <a:r>
                <a:rPr lang="es-ES" baseline="-25000">
                  <a:solidFill>
                    <a:srgbClr val="002D56"/>
                  </a:solidFill>
                  <a:latin typeface="Symbol" charset="2"/>
                  <a:cs typeface="Symbol" charset="2"/>
                </a:rPr>
                <a:t>0.05,</a:t>
              </a:r>
              <a:r>
                <a:rPr lang="es-ES" baseline="-25000">
                  <a:solidFill>
                    <a:srgbClr val="002D56"/>
                  </a:solidFill>
                  <a:cs typeface="Symbol" charset="2"/>
                </a:rPr>
                <a:t>39</a:t>
              </a:r>
            </a:p>
            <a:p>
              <a:r>
                <a:rPr lang="es-ES" baseline="-25000">
                  <a:solidFill>
                    <a:srgbClr val="002D56"/>
                  </a:solidFill>
                  <a:cs typeface="Symbol" charset="2"/>
                </a:rPr>
                <a:t>55.758</a:t>
              </a:r>
            </a:p>
          </p:txBody>
        </p:sp>
        <p:sp>
          <p:nvSpPr>
            <p:cNvPr id="27" name="CuadroTexto 26"/>
            <p:cNvSpPr txBox="1"/>
            <p:nvPr/>
          </p:nvSpPr>
          <p:spPr>
            <a:xfrm>
              <a:off x="1221838" y="4380417"/>
              <a:ext cx="71852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000">
                  <a:solidFill>
                    <a:srgbClr val="002D56"/>
                  </a:solidFill>
                </a:rPr>
                <a:t>Zona de </a:t>
              </a:r>
              <a:r>
                <a:rPr lang="es-ES" sz="1000" b="1">
                  <a:solidFill>
                    <a:srgbClr val="002D56"/>
                  </a:solidFill>
                </a:rPr>
                <a:t>NO</a:t>
              </a:r>
              <a:r>
                <a:rPr lang="es-ES" sz="1000">
                  <a:solidFill>
                    <a:srgbClr val="002D56"/>
                  </a:solidFill>
                </a:rPr>
                <a:t> rechazo para Ho</a:t>
              </a:r>
            </a:p>
          </p:txBody>
        </p:sp>
      </p:grp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3"/>
          <a:srcRect l="21777" t="-4364" r="21366" b="-14488"/>
          <a:stretch/>
        </p:blipFill>
        <p:spPr>
          <a:xfrm>
            <a:off x="1169697" y="5431252"/>
            <a:ext cx="5699289" cy="835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818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4752974" y="2951396"/>
            <a:ext cx="6927283" cy="1468800"/>
          </a:xfrm>
        </p:spPr>
        <p:txBody>
          <a:bodyPr>
            <a:normAutofit fontScale="90000"/>
          </a:bodyPr>
          <a:lstStyle/>
          <a:p>
            <a:r>
              <a:rPr lang="es-ES"/>
              <a:t>Prueba de hipótesis por criterio del p-valor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2" name="Marcador de pie de pá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251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t="35728"/>
          <a:stretch/>
        </p:blipFill>
        <p:spPr>
          <a:xfrm>
            <a:off x="2372814" y="3325597"/>
            <a:ext cx="7903807" cy="3125057"/>
          </a:xfrm>
          <a:prstGeom prst="rect">
            <a:avLst/>
          </a:prstGeom>
        </p:spPr>
      </p:pic>
      <p:sp>
        <p:nvSpPr>
          <p:cNvPr id="6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Definición de p-valor</a:t>
            </a: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8241907" y="6492875"/>
            <a:ext cx="395009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2" name="CuadroTexto 1"/>
          <p:cNvSpPr txBox="1"/>
          <p:nvPr/>
        </p:nvSpPr>
        <p:spPr>
          <a:xfrm>
            <a:off x="217230" y="2055519"/>
            <a:ext cx="119747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>
                <a:solidFill>
                  <a:srgbClr val="002D56"/>
                </a:solidFill>
              </a:rPr>
              <a:t>El </a:t>
            </a:r>
            <a:r>
              <a:rPr lang="es-ES" err="1">
                <a:solidFill>
                  <a:srgbClr val="002D56"/>
                </a:solidFill>
              </a:rPr>
              <a:t>p_valor</a:t>
            </a:r>
            <a:r>
              <a:rPr lang="es-ES">
                <a:solidFill>
                  <a:srgbClr val="002D56"/>
                </a:solidFill>
              </a:rPr>
              <a:t> es la probabilidad observada de cometer el error tipo I. </a:t>
            </a:r>
          </a:p>
          <a:p>
            <a:endParaRPr lang="es-ES">
              <a:solidFill>
                <a:srgbClr val="002D56"/>
              </a:solidFill>
            </a:endParaRPr>
          </a:p>
          <a:p>
            <a:r>
              <a:rPr lang="es-ES" err="1">
                <a:solidFill>
                  <a:srgbClr val="002D56"/>
                </a:solidFill>
              </a:rPr>
              <a:t>p_valor</a:t>
            </a:r>
            <a:r>
              <a:rPr lang="es-ES">
                <a:solidFill>
                  <a:srgbClr val="002D56"/>
                </a:solidFill>
              </a:rPr>
              <a:t> = P(Rechazar Ho | Ho es verdadera; a partir de los datos de muestra) </a:t>
            </a:r>
            <a:r>
              <a:rPr lang="es-ES">
                <a:solidFill>
                  <a:srgbClr val="002D56"/>
                </a:solidFill>
                <a:sym typeface="Wingdings"/>
              </a:rPr>
              <a:t> probabilidad empírica</a:t>
            </a:r>
            <a:endParaRPr lang="es-ES">
              <a:solidFill>
                <a:srgbClr val="002D56"/>
              </a:solidFill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3509090" y="5665214"/>
            <a:ext cx="4946147" cy="752019"/>
          </a:xfrm>
          <a:prstGeom prst="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81713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Ejemplo 1</a:t>
            </a:r>
            <a:br>
              <a:rPr lang="es-ES"/>
            </a:br>
            <a:r>
              <a:rPr lang="es-ES" err="1"/>
              <a:t>p_valor</a:t>
            </a:r>
            <a:endParaRPr lang="es-E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>
          <a:xfrm>
            <a:off x="8241907" y="6492875"/>
            <a:ext cx="3950093" cy="365125"/>
          </a:xfrm>
        </p:spPr>
        <p:txBody>
          <a:bodyPr/>
          <a:lstStyle/>
          <a:p>
            <a:endParaRPr lang="en-US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298" y="2174989"/>
            <a:ext cx="9157055" cy="1443232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551429" y="3693252"/>
            <a:ext cx="88592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>
                <a:solidFill>
                  <a:srgbClr val="002D56"/>
                </a:solidFill>
              </a:rPr>
              <a:t>Parámetro de interés </a:t>
            </a:r>
            <a:r>
              <a:rPr lang="es-ES">
                <a:solidFill>
                  <a:srgbClr val="002D56"/>
                </a:solidFill>
                <a:sym typeface="Wingdings"/>
              </a:rPr>
              <a:t> </a:t>
            </a:r>
            <a:r>
              <a:rPr lang="es-ES">
                <a:solidFill>
                  <a:srgbClr val="002D56"/>
                </a:solidFill>
                <a:latin typeface="Symbol" charset="2"/>
                <a:cs typeface="Symbol" charset="2"/>
                <a:sym typeface="Wingdings"/>
              </a:rPr>
              <a:t>p</a:t>
            </a:r>
            <a:r>
              <a:rPr lang="es-ES">
                <a:solidFill>
                  <a:srgbClr val="002D56"/>
                </a:solidFill>
                <a:sym typeface="Wingdings"/>
              </a:rPr>
              <a:t> (proporción poblacional)</a:t>
            </a:r>
          </a:p>
          <a:p>
            <a:r>
              <a:rPr lang="es-ES">
                <a:solidFill>
                  <a:srgbClr val="002D56"/>
                </a:solidFill>
                <a:sym typeface="Wingdings"/>
              </a:rPr>
              <a:t>Afirmación  “Menos del 10% de los resultados de la prueba son incorrectos”</a:t>
            </a: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3"/>
          <a:srcRect l="20586" t="-4066" r="19878" b="-12899"/>
          <a:stretch/>
        </p:blipFill>
        <p:spPr>
          <a:xfrm>
            <a:off x="451168" y="5280847"/>
            <a:ext cx="5221857" cy="1253365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>
            <a:off x="484590" y="4545540"/>
            <a:ext cx="14699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>
                <a:solidFill>
                  <a:srgbClr val="002D56"/>
                </a:solidFill>
              </a:rPr>
              <a:t>Ho: </a:t>
            </a:r>
            <a:r>
              <a:rPr lang="es-ES">
                <a:solidFill>
                  <a:srgbClr val="002D56"/>
                </a:solidFill>
                <a:latin typeface="Symbol" charset="2"/>
                <a:cs typeface="Symbol" charset="2"/>
              </a:rPr>
              <a:t>p</a:t>
            </a:r>
            <a:r>
              <a:rPr lang="es-ES">
                <a:solidFill>
                  <a:srgbClr val="002D56"/>
                </a:solidFill>
              </a:rPr>
              <a:t> ≥ 0.10</a:t>
            </a:r>
          </a:p>
          <a:p>
            <a:r>
              <a:rPr lang="es-ES">
                <a:solidFill>
                  <a:srgbClr val="002D56"/>
                </a:solidFill>
              </a:rPr>
              <a:t>Ha: </a:t>
            </a:r>
            <a:r>
              <a:rPr lang="es-ES">
                <a:solidFill>
                  <a:srgbClr val="002D56"/>
                </a:solidFill>
                <a:latin typeface="Symbol" charset="2"/>
                <a:cs typeface="Symbol" charset="2"/>
              </a:rPr>
              <a:t>p</a:t>
            </a:r>
            <a:r>
              <a:rPr lang="es-ES">
                <a:solidFill>
                  <a:srgbClr val="002D56"/>
                </a:solidFill>
              </a:rPr>
              <a:t> &lt; 0.10 </a:t>
            </a:r>
          </a:p>
        </p:txBody>
      </p:sp>
      <p:sp>
        <p:nvSpPr>
          <p:cNvPr id="11" name="CuadroTexto 10"/>
          <p:cNvSpPr txBox="1"/>
          <p:nvPr/>
        </p:nvSpPr>
        <p:spPr>
          <a:xfrm>
            <a:off x="6767531" y="4712655"/>
            <a:ext cx="4728917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>
                <a:solidFill>
                  <a:srgbClr val="002D56"/>
                </a:solidFill>
              </a:rPr>
              <a:t>Como es una prueba de cola izquierda:</a:t>
            </a:r>
          </a:p>
          <a:p>
            <a:endParaRPr lang="es-ES">
              <a:solidFill>
                <a:srgbClr val="002D56"/>
              </a:solidFill>
            </a:endParaRPr>
          </a:p>
          <a:p>
            <a:r>
              <a:rPr lang="es-ES" b="1" err="1">
                <a:solidFill>
                  <a:srgbClr val="002D56"/>
                </a:solidFill>
              </a:rPr>
              <a:t>p_valor</a:t>
            </a:r>
            <a:r>
              <a:rPr lang="es-ES">
                <a:solidFill>
                  <a:srgbClr val="002D56"/>
                </a:solidFill>
              </a:rPr>
              <a:t> = P(Z &lt; -0.06) = 0.4761</a:t>
            </a:r>
          </a:p>
          <a:p>
            <a:endParaRPr lang="es-ES">
              <a:solidFill>
                <a:srgbClr val="002D56"/>
              </a:solidFill>
            </a:endParaRPr>
          </a:p>
          <a:p>
            <a:r>
              <a:rPr lang="es-ES">
                <a:solidFill>
                  <a:srgbClr val="002D56"/>
                </a:solidFill>
              </a:rPr>
              <a:t>como el</a:t>
            </a:r>
            <a:r>
              <a:rPr lang="es-ES" b="1">
                <a:solidFill>
                  <a:srgbClr val="002D56"/>
                </a:solidFill>
              </a:rPr>
              <a:t> </a:t>
            </a:r>
            <a:r>
              <a:rPr lang="es-ES" b="1" err="1">
                <a:solidFill>
                  <a:srgbClr val="002D56"/>
                </a:solidFill>
              </a:rPr>
              <a:t>p_valor</a:t>
            </a:r>
            <a:r>
              <a:rPr lang="es-ES" b="1">
                <a:solidFill>
                  <a:srgbClr val="002D56"/>
                </a:solidFill>
              </a:rPr>
              <a:t> </a:t>
            </a:r>
            <a:r>
              <a:rPr lang="es-ES">
                <a:solidFill>
                  <a:srgbClr val="002D56"/>
                </a:solidFill>
              </a:rPr>
              <a:t>&gt; </a:t>
            </a:r>
            <a:r>
              <a:rPr lang="es-ES" b="1">
                <a:solidFill>
                  <a:srgbClr val="002D56"/>
                </a:solidFill>
                <a:latin typeface="Symbol" charset="2"/>
                <a:cs typeface="Symbol" charset="2"/>
              </a:rPr>
              <a:t>a,</a:t>
            </a:r>
            <a:r>
              <a:rPr lang="es-ES">
                <a:solidFill>
                  <a:srgbClr val="002D56"/>
                </a:solidFill>
              </a:rPr>
              <a:t> entonces, no hay evidencia para rechazar Ho</a:t>
            </a:r>
          </a:p>
        </p:txBody>
      </p:sp>
    </p:spTree>
    <p:extLst>
      <p:ext uri="{BB962C8B-B14F-4D97-AF65-F5344CB8AC3E}">
        <p14:creationId xmlns:p14="http://schemas.microsoft.com/office/powerpoint/2010/main" val="1674920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Ejemplo 2</a:t>
            </a:r>
            <a:br>
              <a:rPr lang="es-ES"/>
            </a:br>
            <a:r>
              <a:rPr lang="es-ES" err="1"/>
              <a:t>p_valor</a:t>
            </a:r>
            <a:endParaRPr lang="es-ES"/>
          </a:p>
        </p:txBody>
      </p:sp>
      <p:sp>
        <p:nvSpPr>
          <p:cNvPr id="2" name="Marcador de pie de página 1"/>
          <p:cNvSpPr>
            <a:spLocks noGrp="1"/>
          </p:cNvSpPr>
          <p:nvPr>
            <p:ph type="ftr" sz="quarter" idx="11"/>
          </p:nvPr>
        </p:nvSpPr>
        <p:spPr>
          <a:xfrm>
            <a:off x="8241907" y="6492875"/>
            <a:ext cx="3950093" cy="365125"/>
          </a:xfrm>
        </p:spPr>
        <p:txBody>
          <a:bodyPr/>
          <a:lstStyle/>
          <a:p>
            <a:endParaRPr lang="en-U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897" y="2022097"/>
            <a:ext cx="9053945" cy="1771424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735239" y="3877079"/>
            <a:ext cx="108602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>
                <a:solidFill>
                  <a:srgbClr val="002D56"/>
                </a:solidFill>
              </a:rPr>
              <a:t>Parámetro de interés </a:t>
            </a:r>
            <a:r>
              <a:rPr lang="es-ES">
                <a:solidFill>
                  <a:srgbClr val="002D56"/>
                </a:solidFill>
                <a:sym typeface="Wingdings"/>
              </a:rPr>
              <a:t> </a:t>
            </a:r>
            <a:r>
              <a:rPr lang="es-ES">
                <a:solidFill>
                  <a:srgbClr val="002D56"/>
                </a:solidFill>
                <a:latin typeface="Symbol" charset="2"/>
                <a:cs typeface="Symbol" charset="2"/>
                <a:sym typeface="Wingdings"/>
              </a:rPr>
              <a:t>p</a:t>
            </a:r>
            <a:r>
              <a:rPr lang="es-ES">
                <a:solidFill>
                  <a:srgbClr val="002D56"/>
                </a:solidFill>
                <a:sym typeface="Wingdings"/>
              </a:rPr>
              <a:t> (proporción poblacional)</a:t>
            </a:r>
          </a:p>
          <a:p>
            <a:r>
              <a:rPr lang="es-ES">
                <a:solidFill>
                  <a:srgbClr val="002D56"/>
                </a:solidFill>
                <a:sym typeface="Wingdings"/>
              </a:rPr>
              <a:t>Afirmación  “el porcentaje que dice haber votado por el candidato ganador es igual a 43%”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484590" y="4729367"/>
            <a:ext cx="14699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>
                <a:solidFill>
                  <a:srgbClr val="002D56"/>
                </a:solidFill>
              </a:rPr>
              <a:t>Ho: </a:t>
            </a:r>
            <a:r>
              <a:rPr lang="es-ES">
                <a:solidFill>
                  <a:srgbClr val="002D56"/>
                </a:solidFill>
                <a:latin typeface="Symbol" charset="2"/>
                <a:cs typeface="Symbol" charset="2"/>
              </a:rPr>
              <a:t>p</a:t>
            </a:r>
            <a:r>
              <a:rPr lang="es-ES">
                <a:solidFill>
                  <a:srgbClr val="002D56"/>
                </a:solidFill>
              </a:rPr>
              <a:t> = 0.43</a:t>
            </a:r>
          </a:p>
          <a:p>
            <a:r>
              <a:rPr lang="es-ES">
                <a:solidFill>
                  <a:srgbClr val="002D56"/>
                </a:solidFill>
              </a:rPr>
              <a:t>Ha: </a:t>
            </a:r>
            <a:r>
              <a:rPr lang="es-ES">
                <a:solidFill>
                  <a:srgbClr val="002D56"/>
                </a:solidFill>
                <a:latin typeface="Symbol" charset="2"/>
                <a:cs typeface="Symbol" charset="2"/>
              </a:rPr>
              <a:t>p</a:t>
            </a:r>
            <a:r>
              <a:rPr lang="es-ES">
                <a:solidFill>
                  <a:srgbClr val="002D56"/>
                </a:solidFill>
              </a:rPr>
              <a:t> ≠ 0.43 </a:t>
            </a: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3"/>
          <a:srcRect l="22668" t="-8938" r="22261" b="-717"/>
          <a:stretch/>
        </p:blipFill>
        <p:spPr>
          <a:xfrm>
            <a:off x="367619" y="5414542"/>
            <a:ext cx="4671362" cy="1136384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>
            <a:off x="6099131" y="4712655"/>
            <a:ext cx="472891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>
                <a:solidFill>
                  <a:srgbClr val="002D56"/>
                </a:solidFill>
              </a:rPr>
              <a:t>Como es una prueba de dos  colas y el valor de prueba es positivo:</a:t>
            </a:r>
          </a:p>
          <a:p>
            <a:endParaRPr lang="es-ES" sz="1600">
              <a:solidFill>
                <a:srgbClr val="002D56"/>
              </a:solidFill>
            </a:endParaRPr>
          </a:p>
          <a:p>
            <a:r>
              <a:rPr lang="es-ES" sz="1600" b="1" err="1">
                <a:solidFill>
                  <a:srgbClr val="002D56"/>
                </a:solidFill>
              </a:rPr>
              <a:t>p_valor</a:t>
            </a:r>
            <a:r>
              <a:rPr lang="es-ES" sz="1600">
                <a:solidFill>
                  <a:srgbClr val="002D56"/>
                </a:solidFill>
              </a:rPr>
              <a:t> = 2*P(Z &gt; 3.70) = 2*(1 - P(Z &gt; 3.70)) = 2*(1- </a:t>
            </a:r>
            <a:r>
              <a:rPr lang="cs-CZ" sz="1600">
                <a:solidFill>
                  <a:srgbClr val="002D56"/>
                </a:solidFill>
              </a:rPr>
              <a:t>0,99989) = 0.00022</a:t>
            </a:r>
            <a:endParaRPr lang="es-ES" sz="1600">
              <a:solidFill>
                <a:srgbClr val="002D56"/>
              </a:solidFill>
            </a:endParaRPr>
          </a:p>
          <a:p>
            <a:endParaRPr lang="es-ES" sz="1600">
              <a:solidFill>
                <a:srgbClr val="002D56"/>
              </a:solidFill>
            </a:endParaRPr>
          </a:p>
          <a:p>
            <a:r>
              <a:rPr lang="es-ES" sz="1600">
                <a:solidFill>
                  <a:srgbClr val="002D56"/>
                </a:solidFill>
              </a:rPr>
              <a:t>como el</a:t>
            </a:r>
            <a:r>
              <a:rPr lang="es-ES" sz="1600" b="1">
                <a:solidFill>
                  <a:srgbClr val="002D56"/>
                </a:solidFill>
              </a:rPr>
              <a:t> </a:t>
            </a:r>
            <a:r>
              <a:rPr lang="es-ES" sz="1600" b="1" err="1">
                <a:solidFill>
                  <a:srgbClr val="002D56"/>
                </a:solidFill>
              </a:rPr>
              <a:t>p_valor</a:t>
            </a:r>
            <a:r>
              <a:rPr lang="es-ES" sz="1600" b="1">
                <a:solidFill>
                  <a:srgbClr val="002D56"/>
                </a:solidFill>
              </a:rPr>
              <a:t> </a:t>
            </a:r>
            <a:r>
              <a:rPr lang="es-ES" sz="1600">
                <a:solidFill>
                  <a:srgbClr val="002D56"/>
                </a:solidFill>
              </a:rPr>
              <a:t>&lt; </a:t>
            </a:r>
            <a:r>
              <a:rPr lang="es-ES" sz="1600" b="1">
                <a:solidFill>
                  <a:srgbClr val="002D56"/>
                </a:solidFill>
                <a:latin typeface="Symbol" charset="2"/>
                <a:cs typeface="Symbol" charset="2"/>
              </a:rPr>
              <a:t>a,</a:t>
            </a:r>
            <a:r>
              <a:rPr lang="es-ES" sz="1600">
                <a:solidFill>
                  <a:srgbClr val="002D56"/>
                </a:solidFill>
              </a:rPr>
              <a:t> entonces hay evidencia para rechazar Ho</a:t>
            </a:r>
          </a:p>
        </p:txBody>
      </p:sp>
    </p:spTree>
    <p:extLst>
      <p:ext uri="{BB962C8B-B14F-4D97-AF65-F5344CB8AC3E}">
        <p14:creationId xmlns:p14="http://schemas.microsoft.com/office/powerpoint/2010/main" val="1897565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Ejemplo 3</a:t>
            </a:r>
            <a:br>
              <a:rPr lang="es-ES"/>
            </a:br>
            <a:r>
              <a:rPr lang="es-ES" err="1"/>
              <a:t>p_valor</a:t>
            </a:r>
            <a:endParaRPr lang="es-ES"/>
          </a:p>
        </p:txBody>
      </p:sp>
      <p:sp>
        <p:nvSpPr>
          <p:cNvPr id="2" name="Marcador de pie de página 1"/>
          <p:cNvSpPr>
            <a:spLocks noGrp="1"/>
          </p:cNvSpPr>
          <p:nvPr>
            <p:ph type="ftr" sz="quarter" idx="11"/>
          </p:nvPr>
        </p:nvSpPr>
        <p:spPr>
          <a:xfrm>
            <a:off x="8241907" y="6492875"/>
            <a:ext cx="3950093" cy="365125"/>
          </a:xfrm>
        </p:spPr>
        <p:txBody>
          <a:bodyPr/>
          <a:lstStyle/>
          <a:p>
            <a:endParaRPr lang="en-U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849" y="2155789"/>
            <a:ext cx="8004067" cy="1984660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651689" y="4261444"/>
            <a:ext cx="14699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>
                <a:solidFill>
                  <a:srgbClr val="002D56"/>
                </a:solidFill>
              </a:rPr>
              <a:t>Ho: </a:t>
            </a:r>
            <a:r>
              <a:rPr lang="es-ES">
                <a:solidFill>
                  <a:srgbClr val="002D56"/>
                </a:solidFill>
                <a:latin typeface="Symbol" charset="2"/>
                <a:cs typeface="Symbol" charset="2"/>
              </a:rPr>
              <a:t>p</a:t>
            </a:r>
            <a:r>
              <a:rPr lang="es-ES">
                <a:solidFill>
                  <a:srgbClr val="002D56"/>
                </a:solidFill>
              </a:rPr>
              <a:t> ≤ 0.50</a:t>
            </a:r>
          </a:p>
          <a:p>
            <a:r>
              <a:rPr lang="es-ES">
                <a:solidFill>
                  <a:srgbClr val="002D56"/>
                </a:solidFill>
              </a:rPr>
              <a:t>Ha: </a:t>
            </a:r>
            <a:r>
              <a:rPr lang="es-ES">
                <a:solidFill>
                  <a:srgbClr val="002D56"/>
                </a:solidFill>
                <a:latin typeface="Symbol" charset="2"/>
                <a:cs typeface="Symbol" charset="2"/>
              </a:rPr>
              <a:t>p</a:t>
            </a:r>
            <a:r>
              <a:rPr lang="es-ES">
                <a:solidFill>
                  <a:srgbClr val="002D56"/>
                </a:solidFill>
              </a:rPr>
              <a:t> &gt; 0.50 </a:t>
            </a: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3"/>
          <a:srcRect l="22028" t="-2437" r="22260" b="-3153"/>
          <a:stretch/>
        </p:blipFill>
        <p:spPr>
          <a:xfrm>
            <a:off x="866357" y="5097021"/>
            <a:ext cx="5124234" cy="1186519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>
            <a:off x="6734111" y="4211309"/>
            <a:ext cx="472891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>
                <a:solidFill>
                  <a:srgbClr val="002D56"/>
                </a:solidFill>
              </a:rPr>
              <a:t>Como es una prueba de cola derecha:</a:t>
            </a:r>
          </a:p>
          <a:p>
            <a:endParaRPr lang="es-ES">
              <a:solidFill>
                <a:srgbClr val="002D56"/>
              </a:solidFill>
            </a:endParaRPr>
          </a:p>
          <a:p>
            <a:r>
              <a:rPr lang="es-ES" b="1" err="1">
                <a:solidFill>
                  <a:srgbClr val="002D56"/>
                </a:solidFill>
              </a:rPr>
              <a:t>p_valor</a:t>
            </a:r>
            <a:r>
              <a:rPr lang="es-ES">
                <a:solidFill>
                  <a:srgbClr val="002D56"/>
                </a:solidFill>
              </a:rPr>
              <a:t> = P(Z &gt; 2.83) = 1- P(Z &gt; 2.83) = 0.0023 </a:t>
            </a:r>
          </a:p>
          <a:p>
            <a:endParaRPr lang="es-ES">
              <a:solidFill>
                <a:srgbClr val="002D56"/>
              </a:solidFill>
            </a:endParaRPr>
          </a:p>
          <a:p>
            <a:r>
              <a:rPr lang="es-ES">
                <a:solidFill>
                  <a:srgbClr val="002D56"/>
                </a:solidFill>
              </a:rPr>
              <a:t>como el</a:t>
            </a:r>
            <a:r>
              <a:rPr lang="es-ES" b="1">
                <a:solidFill>
                  <a:srgbClr val="002D56"/>
                </a:solidFill>
              </a:rPr>
              <a:t> </a:t>
            </a:r>
            <a:r>
              <a:rPr lang="es-ES" b="1" err="1">
                <a:solidFill>
                  <a:srgbClr val="002D56"/>
                </a:solidFill>
              </a:rPr>
              <a:t>p_valor</a:t>
            </a:r>
            <a:r>
              <a:rPr lang="es-ES" b="1">
                <a:solidFill>
                  <a:srgbClr val="002D56"/>
                </a:solidFill>
              </a:rPr>
              <a:t> </a:t>
            </a:r>
            <a:r>
              <a:rPr lang="es-ES">
                <a:solidFill>
                  <a:srgbClr val="002D56"/>
                </a:solidFill>
              </a:rPr>
              <a:t>&lt; </a:t>
            </a:r>
            <a:r>
              <a:rPr lang="es-ES" b="1">
                <a:solidFill>
                  <a:srgbClr val="002D56"/>
                </a:solidFill>
                <a:latin typeface="Symbol" charset="2"/>
                <a:cs typeface="Symbol" charset="2"/>
              </a:rPr>
              <a:t>a,</a:t>
            </a:r>
            <a:r>
              <a:rPr lang="es-ES">
                <a:solidFill>
                  <a:srgbClr val="002D56"/>
                </a:solidFill>
              </a:rPr>
              <a:t> entonces, hay evidencia para rechazar Ho</a:t>
            </a:r>
          </a:p>
        </p:txBody>
      </p:sp>
    </p:spTree>
    <p:extLst>
      <p:ext uri="{BB962C8B-B14F-4D97-AF65-F5344CB8AC3E}">
        <p14:creationId xmlns:p14="http://schemas.microsoft.com/office/powerpoint/2010/main" val="4013500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Ejemplo 4</a:t>
            </a:r>
            <a:br>
              <a:rPr lang="es-ES"/>
            </a:br>
            <a:r>
              <a:rPr lang="es-ES" err="1"/>
              <a:t>p_valor</a:t>
            </a:r>
            <a:endParaRPr lang="es-ES"/>
          </a:p>
        </p:txBody>
      </p:sp>
      <p:sp>
        <p:nvSpPr>
          <p:cNvPr id="2" name="Marcador de pie de página 1"/>
          <p:cNvSpPr>
            <a:spLocks noGrp="1"/>
          </p:cNvSpPr>
          <p:nvPr>
            <p:ph type="ftr" sz="quarter" idx="11"/>
          </p:nvPr>
        </p:nvSpPr>
        <p:spPr>
          <a:xfrm>
            <a:off x="8241907" y="6492875"/>
            <a:ext cx="3950093" cy="365125"/>
          </a:xfrm>
        </p:spPr>
        <p:txBody>
          <a:bodyPr/>
          <a:lstStyle/>
          <a:p>
            <a:endParaRPr lang="en-U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397" y="2256058"/>
            <a:ext cx="7415487" cy="1587597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668397" y="4111041"/>
            <a:ext cx="13482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>
                <a:solidFill>
                  <a:srgbClr val="002D56"/>
                </a:solidFill>
              </a:rPr>
              <a:t>Ho: </a:t>
            </a:r>
            <a:r>
              <a:rPr lang="es-ES">
                <a:solidFill>
                  <a:srgbClr val="002D56"/>
                </a:solidFill>
                <a:latin typeface="Symbol" charset="2"/>
                <a:cs typeface="Symbol" charset="2"/>
              </a:rPr>
              <a:t>m</a:t>
            </a:r>
            <a:r>
              <a:rPr lang="es-ES">
                <a:solidFill>
                  <a:srgbClr val="002D56"/>
                </a:solidFill>
              </a:rPr>
              <a:t> ≥ 5.4</a:t>
            </a:r>
          </a:p>
          <a:p>
            <a:r>
              <a:rPr lang="es-ES">
                <a:solidFill>
                  <a:srgbClr val="002D56"/>
                </a:solidFill>
              </a:rPr>
              <a:t>Ha: </a:t>
            </a:r>
            <a:r>
              <a:rPr lang="es-ES">
                <a:solidFill>
                  <a:srgbClr val="002D56"/>
                </a:solidFill>
                <a:latin typeface="Symbol" charset="2"/>
                <a:cs typeface="Symbol" charset="2"/>
              </a:rPr>
              <a:t>m</a:t>
            </a:r>
            <a:r>
              <a:rPr lang="es-ES">
                <a:solidFill>
                  <a:srgbClr val="002D56"/>
                </a:solidFill>
              </a:rPr>
              <a:t> &lt; 5.4 </a:t>
            </a: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3"/>
          <a:srcRect l="27432" t="-13457" r="26130" b="-14758"/>
          <a:stretch/>
        </p:blipFill>
        <p:spPr>
          <a:xfrm>
            <a:off x="668397" y="4963329"/>
            <a:ext cx="5487896" cy="1336923"/>
          </a:xfrm>
          <a:prstGeom prst="rect">
            <a:avLst/>
          </a:prstGeom>
        </p:spPr>
      </p:pic>
      <p:sp>
        <p:nvSpPr>
          <p:cNvPr id="8" name="CuadroTexto 7"/>
          <p:cNvSpPr txBox="1"/>
          <p:nvPr/>
        </p:nvSpPr>
        <p:spPr>
          <a:xfrm>
            <a:off x="6734111" y="4211309"/>
            <a:ext cx="4728917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>
                <a:solidFill>
                  <a:srgbClr val="002D56"/>
                </a:solidFill>
              </a:rPr>
              <a:t>Como es una prueba de cola izquierda:</a:t>
            </a:r>
          </a:p>
          <a:p>
            <a:endParaRPr lang="es-ES">
              <a:solidFill>
                <a:srgbClr val="002D56"/>
              </a:solidFill>
            </a:endParaRPr>
          </a:p>
          <a:p>
            <a:r>
              <a:rPr lang="es-ES" b="1" err="1">
                <a:solidFill>
                  <a:srgbClr val="002D56"/>
                </a:solidFill>
              </a:rPr>
              <a:t>p_valor</a:t>
            </a:r>
            <a:r>
              <a:rPr lang="es-ES">
                <a:solidFill>
                  <a:srgbClr val="002D56"/>
                </a:solidFill>
              </a:rPr>
              <a:t> = P(Z &lt; -2.23) = 0.0129</a:t>
            </a:r>
          </a:p>
          <a:p>
            <a:endParaRPr lang="es-ES">
              <a:solidFill>
                <a:srgbClr val="002D56"/>
              </a:solidFill>
            </a:endParaRPr>
          </a:p>
          <a:p>
            <a:r>
              <a:rPr lang="es-ES">
                <a:solidFill>
                  <a:srgbClr val="002D56"/>
                </a:solidFill>
              </a:rPr>
              <a:t>como el</a:t>
            </a:r>
            <a:r>
              <a:rPr lang="es-ES" b="1">
                <a:solidFill>
                  <a:srgbClr val="002D56"/>
                </a:solidFill>
              </a:rPr>
              <a:t> </a:t>
            </a:r>
            <a:r>
              <a:rPr lang="es-ES" b="1" err="1">
                <a:solidFill>
                  <a:srgbClr val="002D56"/>
                </a:solidFill>
              </a:rPr>
              <a:t>p_valor</a:t>
            </a:r>
            <a:r>
              <a:rPr lang="es-ES" b="1">
                <a:solidFill>
                  <a:srgbClr val="002D56"/>
                </a:solidFill>
              </a:rPr>
              <a:t> </a:t>
            </a:r>
            <a:r>
              <a:rPr lang="es-ES">
                <a:solidFill>
                  <a:srgbClr val="002D56"/>
                </a:solidFill>
              </a:rPr>
              <a:t>&gt; </a:t>
            </a:r>
            <a:r>
              <a:rPr lang="es-ES" b="1">
                <a:solidFill>
                  <a:srgbClr val="002D56"/>
                </a:solidFill>
                <a:latin typeface="Symbol" charset="2"/>
                <a:cs typeface="Symbol" charset="2"/>
              </a:rPr>
              <a:t>a,</a:t>
            </a:r>
            <a:r>
              <a:rPr lang="es-ES">
                <a:solidFill>
                  <a:srgbClr val="002D56"/>
                </a:solidFill>
              </a:rPr>
              <a:t> entonces, no hay evidencia para rechazar Ho</a:t>
            </a:r>
          </a:p>
        </p:txBody>
      </p:sp>
    </p:spTree>
    <p:extLst>
      <p:ext uri="{BB962C8B-B14F-4D97-AF65-F5344CB8AC3E}">
        <p14:creationId xmlns:p14="http://schemas.microsoft.com/office/powerpoint/2010/main" val="3208467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t="3356"/>
          <a:stretch/>
        </p:blipFill>
        <p:spPr>
          <a:xfrm>
            <a:off x="547522" y="2205924"/>
            <a:ext cx="8844026" cy="1370346"/>
          </a:xfrm>
          <a:prstGeom prst="rect">
            <a:avLst/>
          </a:prstGeom>
        </p:spPr>
      </p:pic>
      <p:sp>
        <p:nvSpPr>
          <p:cNvPr id="4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Ejemplo 5</a:t>
            </a:r>
            <a:br>
              <a:rPr lang="es-ES"/>
            </a:br>
            <a:r>
              <a:rPr lang="es-ES" err="1"/>
              <a:t>p_valor</a:t>
            </a:r>
            <a:endParaRPr lang="es-ES"/>
          </a:p>
        </p:txBody>
      </p:sp>
      <p:sp>
        <p:nvSpPr>
          <p:cNvPr id="2" name="Marcador de pie de página 1"/>
          <p:cNvSpPr>
            <a:spLocks noGrp="1"/>
          </p:cNvSpPr>
          <p:nvPr>
            <p:ph type="ftr" sz="quarter" idx="11"/>
          </p:nvPr>
        </p:nvSpPr>
        <p:spPr>
          <a:xfrm>
            <a:off x="8241907" y="6492875"/>
            <a:ext cx="395009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5" name="CuadroTexto 4"/>
          <p:cNvSpPr txBox="1"/>
          <p:nvPr/>
        </p:nvSpPr>
        <p:spPr>
          <a:xfrm>
            <a:off x="547522" y="3866634"/>
            <a:ext cx="14696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>
                <a:solidFill>
                  <a:srgbClr val="002D56"/>
                </a:solidFill>
              </a:rPr>
              <a:t>Ho: </a:t>
            </a:r>
            <a:r>
              <a:rPr lang="es-ES">
                <a:solidFill>
                  <a:srgbClr val="002D56"/>
                </a:solidFill>
                <a:latin typeface="Symbol" charset="2"/>
                <a:cs typeface="Symbol" charset="2"/>
              </a:rPr>
              <a:t>m</a:t>
            </a:r>
            <a:r>
              <a:rPr lang="es-ES">
                <a:solidFill>
                  <a:srgbClr val="002D56"/>
                </a:solidFill>
              </a:rPr>
              <a:t> = 98.6</a:t>
            </a:r>
          </a:p>
          <a:p>
            <a:r>
              <a:rPr lang="es-ES">
                <a:solidFill>
                  <a:srgbClr val="002D56"/>
                </a:solidFill>
              </a:rPr>
              <a:t>Ha: </a:t>
            </a:r>
            <a:r>
              <a:rPr lang="es-ES">
                <a:solidFill>
                  <a:srgbClr val="002D56"/>
                </a:solidFill>
                <a:latin typeface="Symbol" charset="2"/>
                <a:cs typeface="Symbol" charset="2"/>
              </a:rPr>
              <a:t>m</a:t>
            </a:r>
            <a:r>
              <a:rPr lang="es-ES">
                <a:solidFill>
                  <a:srgbClr val="002D56"/>
                </a:solidFill>
              </a:rPr>
              <a:t> ≠ 98.6 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3"/>
          <a:srcRect l="26242" t="-16831" r="25832" b="-8007"/>
          <a:stretch/>
        </p:blipFill>
        <p:spPr>
          <a:xfrm>
            <a:off x="547522" y="4886039"/>
            <a:ext cx="4798916" cy="1102961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6734111" y="4211309"/>
            <a:ext cx="472891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>
                <a:solidFill>
                  <a:srgbClr val="002D56"/>
                </a:solidFill>
              </a:rPr>
              <a:t>Como es una prueba de dos colas y el valor de prueba es negativo:</a:t>
            </a:r>
          </a:p>
          <a:p>
            <a:endParaRPr lang="es-ES">
              <a:solidFill>
                <a:srgbClr val="002D56"/>
              </a:solidFill>
            </a:endParaRPr>
          </a:p>
          <a:p>
            <a:r>
              <a:rPr lang="es-ES" b="1" err="1">
                <a:solidFill>
                  <a:srgbClr val="002D56"/>
                </a:solidFill>
              </a:rPr>
              <a:t>p_valor</a:t>
            </a:r>
            <a:r>
              <a:rPr lang="es-ES">
                <a:solidFill>
                  <a:srgbClr val="002D56"/>
                </a:solidFill>
              </a:rPr>
              <a:t> = 2*P(Z &lt; -6.64) = 2*</a:t>
            </a:r>
            <a:r>
              <a:rPr lang="is-IS">
                <a:solidFill>
                  <a:srgbClr val="002D56"/>
                </a:solidFill>
              </a:rPr>
              <a:t>1.568E-11 = 3.137E-11</a:t>
            </a:r>
          </a:p>
          <a:p>
            <a:endParaRPr lang="es-ES">
              <a:solidFill>
                <a:srgbClr val="002D56"/>
              </a:solidFill>
            </a:endParaRPr>
          </a:p>
          <a:p>
            <a:r>
              <a:rPr lang="es-ES">
                <a:solidFill>
                  <a:srgbClr val="002D56"/>
                </a:solidFill>
              </a:rPr>
              <a:t>como el</a:t>
            </a:r>
            <a:r>
              <a:rPr lang="es-ES" b="1">
                <a:solidFill>
                  <a:srgbClr val="002D56"/>
                </a:solidFill>
              </a:rPr>
              <a:t> </a:t>
            </a:r>
            <a:r>
              <a:rPr lang="es-ES" b="1" err="1">
                <a:solidFill>
                  <a:srgbClr val="002D56"/>
                </a:solidFill>
              </a:rPr>
              <a:t>p_valor</a:t>
            </a:r>
            <a:r>
              <a:rPr lang="es-ES" b="1">
                <a:solidFill>
                  <a:srgbClr val="002D56"/>
                </a:solidFill>
              </a:rPr>
              <a:t> </a:t>
            </a:r>
            <a:r>
              <a:rPr lang="es-ES">
                <a:solidFill>
                  <a:srgbClr val="002D56"/>
                </a:solidFill>
              </a:rPr>
              <a:t>&lt; </a:t>
            </a:r>
            <a:r>
              <a:rPr lang="es-ES" b="1">
                <a:solidFill>
                  <a:srgbClr val="002D56"/>
                </a:solidFill>
                <a:latin typeface="Symbol" charset="2"/>
                <a:cs typeface="Symbol" charset="2"/>
              </a:rPr>
              <a:t>a,</a:t>
            </a:r>
            <a:r>
              <a:rPr lang="es-ES">
                <a:solidFill>
                  <a:srgbClr val="002D56"/>
                </a:solidFill>
              </a:rPr>
              <a:t> entonces, hay evidencia para rechazar Ho</a:t>
            </a:r>
          </a:p>
        </p:txBody>
      </p:sp>
    </p:spTree>
    <p:extLst>
      <p:ext uri="{BB962C8B-B14F-4D97-AF65-F5344CB8AC3E}">
        <p14:creationId xmlns:p14="http://schemas.microsoft.com/office/powerpoint/2010/main" val="3006789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3200"/>
              <a:t>Ejemplo para observar el estimador PROMEDIO como variable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/>
              <a:t>Suponga que se quiere estimar la cantidad de vacas con mastitis, que hay en promedio en las fincas de la vereda DDD.</a:t>
            </a:r>
          </a:p>
          <a:p>
            <a:endParaRPr lang="es-ES"/>
          </a:p>
          <a:p>
            <a:pPr lvl="1"/>
            <a:r>
              <a:rPr lang="es-ES" b="1" u="sng"/>
              <a:t>Población objetivo</a:t>
            </a:r>
            <a:r>
              <a:rPr lang="es-ES"/>
              <a:t>: Fincas de la vereda DDD</a:t>
            </a:r>
          </a:p>
          <a:p>
            <a:pPr lvl="1"/>
            <a:r>
              <a:rPr lang="es-ES" b="1" u="sng"/>
              <a:t>Cantidad de fincas en la vereda DDD</a:t>
            </a:r>
            <a:r>
              <a:rPr lang="es-ES"/>
              <a:t>: 6 fincas</a:t>
            </a:r>
          </a:p>
          <a:p>
            <a:pPr lvl="1"/>
            <a:r>
              <a:rPr lang="es-ES" b="1" u="sng"/>
              <a:t>Tamaño de muestra</a:t>
            </a:r>
            <a:r>
              <a:rPr lang="es-ES"/>
              <a:t>: 3 fincas </a:t>
            </a:r>
          </a:p>
          <a:p>
            <a:pPr lvl="1"/>
            <a:r>
              <a:rPr lang="es-ES" b="1" u="sng"/>
              <a:t>Parámetro de interés</a:t>
            </a:r>
            <a:r>
              <a:rPr lang="es-ES"/>
              <a:t>: Promedio de vacas con mastitis por finca en la vereda DDD</a:t>
            </a:r>
          </a:p>
          <a:p>
            <a:pPr lvl="1"/>
            <a:r>
              <a:rPr lang="es-ES" b="1" u="sng"/>
              <a:t>Estimador</a:t>
            </a:r>
            <a:r>
              <a:rPr lang="es-ES"/>
              <a:t>: Promedio de vacas con mastitis de las tres fincas seleccionadas</a:t>
            </a:r>
          </a:p>
          <a:p>
            <a:pPr lvl="1"/>
            <a:r>
              <a:rPr lang="es-ES" b="1" u="sng"/>
              <a:t>Variable de interés</a:t>
            </a:r>
            <a:r>
              <a:rPr lang="es-ES"/>
              <a:t>: Cantidad de vacas con mastitis en cada finca</a:t>
            </a:r>
          </a:p>
        </p:txBody>
      </p:sp>
    </p:spTree>
    <p:extLst>
      <p:ext uri="{BB962C8B-B14F-4D97-AF65-F5344CB8AC3E}">
        <p14:creationId xmlns:p14="http://schemas.microsoft.com/office/powerpoint/2010/main" val="2529497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Ejemplo 6</a:t>
            </a:r>
            <a:br>
              <a:rPr lang="es-ES"/>
            </a:br>
            <a:r>
              <a:rPr lang="es-ES" err="1"/>
              <a:t>p_valor</a:t>
            </a:r>
            <a:endParaRPr lang="es-ES"/>
          </a:p>
        </p:txBody>
      </p:sp>
      <p:sp>
        <p:nvSpPr>
          <p:cNvPr id="2" name="Marcador de pie de página 1"/>
          <p:cNvSpPr>
            <a:spLocks noGrp="1"/>
          </p:cNvSpPr>
          <p:nvPr>
            <p:ph type="ftr" sz="quarter" idx="11"/>
          </p:nvPr>
        </p:nvSpPr>
        <p:spPr>
          <a:xfrm>
            <a:off x="8241907" y="6492875"/>
            <a:ext cx="3950093" cy="365125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137" y="1988656"/>
            <a:ext cx="8906449" cy="1387070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417137" y="3626406"/>
            <a:ext cx="14123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>
                <a:solidFill>
                  <a:srgbClr val="002D56"/>
                </a:solidFill>
              </a:rPr>
              <a:t>Ho: </a:t>
            </a:r>
            <a:r>
              <a:rPr lang="es-ES">
                <a:solidFill>
                  <a:srgbClr val="002D56"/>
                </a:solidFill>
                <a:latin typeface="Symbol" charset="2"/>
                <a:cs typeface="Symbol" charset="2"/>
              </a:rPr>
              <a:t>m</a:t>
            </a:r>
            <a:r>
              <a:rPr lang="es-ES">
                <a:solidFill>
                  <a:srgbClr val="002D56"/>
                </a:solidFill>
              </a:rPr>
              <a:t> ≤ 150</a:t>
            </a:r>
          </a:p>
          <a:p>
            <a:r>
              <a:rPr lang="es-ES">
                <a:solidFill>
                  <a:srgbClr val="002D56"/>
                </a:solidFill>
              </a:rPr>
              <a:t>Ha: </a:t>
            </a:r>
            <a:r>
              <a:rPr lang="es-ES">
                <a:solidFill>
                  <a:srgbClr val="002D56"/>
                </a:solidFill>
                <a:latin typeface="Symbol" charset="2"/>
                <a:cs typeface="Symbol" charset="2"/>
              </a:rPr>
              <a:t>m</a:t>
            </a:r>
            <a:r>
              <a:rPr lang="es-ES">
                <a:solidFill>
                  <a:srgbClr val="002D56"/>
                </a:solidFill>
              </a:rPr>
              <a:t> &gt; 150 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3"/>
          <a:srcRect l="27432" t="-13458" r="27023" b="-11383"/>
          <a:stretch/>
        </p:blipFill>
        <p:spPr>
          <a:xfrm>
            <a:off x="417137" y="4562252"/>
            <a:ext cx="4560462" cy="1102961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6282942" y="3826944"/>
            <a:ext cx="472891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>
                <a:solidFill>
                  <a:srgbClr val="002D56"/>
                </a:solidFill>
              </a:rPr>
              <a:t>Como es una prueba de cola derecha:</a:t>
            </a:r>
          </a:p>
          <a:p>
            <a:endParaRPr lang="es-ES">
              <a:solidFill>
                <a:srgbClr val="002D56"/>
              </a:solidFill>
            </a:endParaRPr>
          </a:p>
          <a:p>
            <a:r>
              <a:rPr lang="es-ES" b="1" err="1">
                <a:solidFill>
                  <a:srgbClr val="002D56"/>
                </a:solidFill>
              </a:rPr>
              <a:t>p_valor</a:t>
            </a:r>
            <a:r>
              <a:rPr lang="es-ES">
                <a:solidFill>
                  <a:srgbClr val="002D56"/>
                </a:solidFill>
              </a:rPr>
              <a:t> = P(Z &gt; 1.99) = </a:t>
            </a:r>
            <a:r>
              <a:rPr lang="es-ES_tradnl">
                <a:solidFill>
                  <a:srgbClr val="002D56"/>
                </a:solidFill>
              </a:rPr>
              <a:t>1- P(Z &lt; 1.99) = 0.023</a:t>
            </a:r>
            <a:endParaRPr lang="is-IS">
              <a:solidFill>
                <a:srgbClr val="002D56"/>
              </a:solidFill>
            </a:endParaRPr>
          </a:p>
          <a:p>
            <a:endParaRPr lang="es-ES">
              <a:solidFill>
                <a:srgbClr val="002D56"/>
              </a:solidFill>
            </a:endParaRPr>
          </a:p>
          <a:p>
            <a:r>
              <a:rPr lang="es-ES">
                <a:solidFill>
                  <a:srgbClr val="002D56"/>
                </a:solidFill>
              </a:rPr>
              <a:t>como el</a:t>
            </a:r>
            <a:r>
              <a:rPr lang="es-ES" b="1">
                <a:solidFill>
                  <a:srgbClr val="002D56"/>
                </a:solidFill>
              </a:rPr>
              <a:t> </a:t>
            </a:r>
            <a:r>
              <a:rPr lang="es-ES" b="1" err="1">
                <a:solidFill>
                  <a:srgbClr val="002D56"/>
                </a:solidFill>
              </a:rPr>
              <a:t>p_valor</a:t>
            </a:r>
            <a:r>
              <a:rPr lang="es-ES" b="1">
                <a:solidFill>
                  <a:srgbClr val="002D56"/>
                </a:solidFill>
              </a:rPr>
              <a:t> </a:t>
            </a:r>
            <a:r>
              <a:rPr lang="es-ES">
                <a:solidFill>
                  <a:srgbClr val="002D56"/>
                </a:solidFill>
              </a:rPr>
              <a:t>&lt; </a:t>
            </a:r>
            <a:r>
              <a:rPr lang="es-ES" b="1">
                <a:solidFill>
                  <a:srgbClr val="002D56"/>
                </a:solidFill>
                <a:latin typeface="Symbol" charset="2"/>
                <a:cs typeface="Symbol" charset="2"/>
              </a:rPr>
              <a:t>a,</a:t>
            </a:r>
            <a:r>
              <a:rPr lang="es-ES">
                <a:solidFill>
                  <a:srgbClr val="002D56"/>
                </a:solidFill>
              </a:rPr>
              <a:t> entonces, hay evidencia para rechazar Ho</a:t>
            </a:r>
          </a:p>
        </p:txBody>
      </p:sp>
    </p:spTree>
    <p:extLst>
      <p:ext uri="{BB962C8B-B14F-4D97-AF65-F5344CB8AC3E}">
        <p14:creationId xmlns:p14="http://schemas.microsoft.com/office/powerpoint/2010/main" val="3019252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Ejemplo 7</a:t>
            </a:r>
            <a:br>
              <a:rPr lang="es-ES"/>
            </a:br>
            <a:r>
              <a:rPr lang="es-ES" err="1"/>
              <a:t>p_valor</a:t>
            </a:r>
            <a:endParaRPr lang="es-ES"/>
          </a:p>
        </p:txBody>
      </p:sp>
      <p:sp>
        <p:nvSpPr>
          <p:cNvPr id="2" name="Marcador de pie de página 1"/>
          <p:cNvSpPr>
            <a:spLocks noGrp="1"/>
          </p:cNvSpPr>
          <p:nvPr>
            <p:ph type="ftr" sz="quarter" idx="11"/>
          </p:nvPr>
        </p:nvSpPr>
        <p:spPr>
          <a:xfrm>
            <a:off x="8241907" y="6492875"/>
            <a:ext cx="3950093" cy="365125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653" y="1871693"/>
            <a:ext cx="8007150" cy="1570885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595653" y="3779519"/>
            <a:ext cx="14762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>
                <a:solidFill>
                  <a:srgbClr val="002D56"/>
                </a:solidFill>
              </a:rPr>
              <a:t>Ho: </a:t>
            </a:r>
            <a:r>
              <a:rPr lang="es-ES">
                <a:solidFill>
                  <a:srgbClr val="002D56"/>
                </a:solidFill>
                <a:latin typeface="Symbol" charset="2"/>
                <a:cs typeface="Symbol" charset="2"/>
              </a:rPr>
              <a:t>m</a:t>
            </a:r>
            <a:r>
              <a:rPr lang="es-ES">
                <a:solidFill>
                  <a:srgbClr val="002D56"/>
                </a:solidFill>
              </a:rPr>
              <a:t> ≥ 21.1</a:t>
            </a:r>
          </a:p>
          <a:p>
            <a:r>
              <a:rPr lang="es-ES">
                <a:solidFill>
                  <a:srgbClr val="002D56"/>
                </a:solidFill>
              </a:rPr>
              <a:t>Ha: </a:t>
            </a:r>
            <a:r>
              <a:rPr lang="es-ES">
                <a:solidFill>
                  <a:srgbClr val="002D56"/>
                </a:solidFill>
                <a:latin typeface="Symbol" charset="2"/>
                <a:cs typeface="Symbol" charset="2"/>
              </a:rPr>
              <a:t>m</a:t>
            </a:r>
            <a:r>
              <a:rPr lang="es-ES">
                <a:solidFill>
                  <a:srgbClr val="002D56"/>
                </a:solidFill>
              </a:rPr>
              <a:t> &lt; 21.1 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4"/>
          <a:srcRect l="26539" t="-23578" r="25237" b="-24878"/>
          <a:stretch/>
        </p:blipFill>
        <p:spPr>
          <a:xfrm>
            <a:off x="595653" y="4762790"/>
            <a:ext cx="4552706" cy="1236655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6282942" y="3826944"/>
            <a:ext cx="4728917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>
                <a:solidFill>
                  <a:srgbClr val="002D56"/>
                </a:solidFill>
              </a:rPr>
              <a:t>Como es una prueba de cola izquierda:</a:t>
            </a:r>
          </a:p>
          <a:p>
            <a:endParaRPr lang="es-ES">
              <a:solidFill>
                <a:srgbClr val="002D56"/>
              </a:solidFill>
            </a:endParaRPr>
          </a:p>
          <a:p>
            <a:r>
              <a:rPr lang="es-ES" b="1" err="1">
                <a:solidFill>
                  <a:srgbClr val="002D56"/>
                </a:solidFill>
              </a:rPr>
              <a:t>p_valor</a:t>
            </a:r>
            <a:r>
              <a:rPr lang="es-ES">
                <a:solidFill>
                  <a:srgbClr val="002D56"/>
                </a:solidFill>
              </a:rPr>
              <a:t> = P(t</a:t>
            </a:r>
            <a:r>
              <a:rPr lang="es-ES" baseline="-25000">
                <a:solidFill>
                  <a:srgbClr val="002D56"/>
                </a:solidFill>
              </a:rPr>
              <a:t>24</a:t>
            </a:r>
            <a:r>
              <a:rPr lang="es-ES">
                <a:solidFill>
                  <a:srgbClr val="002D56"/>
                </a:solidFill>
              </a:rPr>
              <a:t> &lt; -10.676) = </a:t>
            </a:r>
            <a:r>
              <a:rPr lang="fi-FI">
                <a:solidFill>
                  <a:srgbClr val="002D56"/>
                </a:solidFill>
              </a:rPr>
              <a:t>6,748E-11</a:t>
            </a:r>
            <a:endParaRPr lang="is-IS">
              <a:solidFill>
                <a:srgbClr val="002D56"/>
              </a:solidFill>
            </a:endParaRPr>
          </a:p>
          <a:p>
            <a:endParaRPr lang="es-ES">
              <a:solidFill>
                <a:srgbClr val="002D56"/>
              </a:solidFill>
            </a:endParaRPr>
          </a:p>
          <a:p>
            <a:r>
              <a:rPr lang="es-ES">
                <a:solidFill>
                  <a:srgbClr val="002D56"/>
                </a:solidFill>
              </a:rPr>
              <a:t>como el</a:t>
            </a:r>
            <a:r>
              <a:rPr lang="es-ES" b="1">
                <a:solidFill>
                  <a:srgbClr val="002D56"/>
                </a:solidFill>
              </a:rPr>
              <a:t> </a:t>
            </a:r>
            <a:r>
              <a:rPr lang="es-ES" b="1" err="1">
                <a:solidFill>
                  <a:srgbClr val="002D56"/>
                </a:solidFill>
              </a:rPr>
              <a:t>p_valor</a:t>
            </a:r>
            <a:r>
              <a:rPr lang="es-ES" b="1">
                <a:solidFill>
                  <a:srgbClr val="002D56"/>
                </a:solidFill>
              </a:rPr>
              <a:t> </a:t>
            </a:r>
            <a:r>
              <a:rPr lang="es-ES">
                <a:solidFill>
                  <a:srgbClr val="002D56"/>
                </a:solidFill>
              </a:rPr>
              <a:t>&lt; </a:t>
            </a:r>
            <a:r>
              <a:rPr lang="es-ES" b="1">
                <a:solidFill>
                  <a:srgbClr val="002D56"/>
                </a:solidFill>
                <a:latin typeface="Symbol" charset="2"/>
                <a:cs typeface="Symbol" charset="2"/>
              </a:rPr>
              <a:t>a,</a:t>
            </a:r>
            <a:r>
              <a:rPr lang="es-ES">
                <a:solidFill>
                  <a:srgbClr val="002D56"/>
                </a:solidFill>
              </a:rPr>
              <a:t> entonces, hay evidencia para rechazar Ho</a:t>
            </a:r>
          </a:p>
        </p:txBody>
      </p:sp>
    </p:spTree>
    <p:extLst>
      <p:ext uri="{BB962C8B-B14F-4D97-AF65-F5344CB8AC3E}">
        <p14:creationId xmlns:p14="http://schemas.microsoft.com/office/powerpoint/2010/main" val="2257356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Ejemplo 8</a:t>
            </a:r>
            <a:br>
              <a:rPr lang="es-ES"/>
            </a:br>
            <a:r>
              <a:rPr lang="es-ES" err="1"/>
              <a:t>p_valor</a:t>
            </a:r>
            <a:endParaRPr lang="es-ES"/>
          </a:p>
        </p:txBody>
      </p:sp>
      <p:sp>
        <p:nvSpPr>
          <p:cNvPr id="2" name="Marcador de pie de página 1"/>
          <p:cNvSpPr>
            <a:spLocks noGrp="1"/>
          </p:cNvSpPr>
          <p:nvPr>
            <p:ph type="ftr" sz="quarter" idx="11"/>
          </p:nvPr>
        </p:nvSpPr>
        <p:spPr>
          <a:xfrm>
            <a:off x="8241907" y="6492875"/>
            <a:ext cx="3950093" cy="365125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949" y="2155790"/>
            <a:ext cx="7453807" cy="1470616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751949" y="4097039"/>
            <a:ext cx="14057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>
                <a:solidFill>
                  <a:srgbClr val="002D56"/>
                </a:solidFill>
              </a:rPr>
              <a:t>Ho: </a:t>
            </a:r>
            <a:r>
              <a:rPr lang="es-ES">
                <a:solidFill>
                  <a:srgbClr val="002D56"/>
                </a:solidFill>
                <a:latin typeface="Symbol" charset="2"/>
                <a:cs typeface="Symbol" charset="2"/>
              </a:rPr>
              <a:t>m</a:t>
            </a:r>
            <a:r>
              <a:rPr lang="es-ES">
                <a:solidFill>
                  <a:srgbClr val="002D56"/>
                </a:solidFill>
              </a:rPr>
              <a:t> = 120</a:t>
            </a:r>
          </a:p>
          <a:p>
            <a:r>
              <a:rPr lang="es-ES">
                <a:solidFill>
                  <a:srgbClr val="002D56"/>
                </a:solidFill>
              </a:rPr>
              <a:t>Ha: </a:t>
            </a:r>
            <a:r>
              <a:rPr lang="es-ES">
                <a:solidFill>
                  <a:srgbClr val="002D56"/>
                </a:solidFill>
                <a:latin typeface="Symbol" charset="2"/>
                <a:cs typeface="Symbol" charset="2"/>
              </a:rPr>
              <a:t>m</a:t>
            </a:r>
            <a:r>
              <a:rPr lang="es-ES">
                <a:solidFill>
                  <a:srgbClr val="002D56"/>
                </a:solidFill>
              </a:rPr>
              <a:t> ≠ 120 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4"/>
          <a:srcRect l="26242" t="-10083" r="25832" b="-14755"/>
          <a:stretch/>
        </p:blipFill>
        <p:spPr>
          <a:xfrm>
            <a:off x="751949" y="5214003"/>
            <a:ext cx="5017050" cy="1153096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5915324" y="3726675"/>
            <a:ext cx="529705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>
                <a:solidFill>
                  <a:srgbClr val="002D56"/>
                </a:solidFill>
              </a:rPr>
              <a:t>Como es una prueba de dos colas y el valor de prueba es positivo:</a:t>
            </a:r>
          </a:p>
          <a:p>
            <a:endParaRPr lang="es-ES">
              <a:solidFill>
                <a:srgbClr val="002D56"/>
              </a:solidFill>
            </a:endParaRPr>
          </a:p>
          <a:p>
            <a:r>
              <a:rPr lang="es-ES" b="1" err="1">
                <a:solidFill>
                  <a:srgbClr val="002D56"/>
                </a:solidFill>
              </a:rPr>
              <a:t>p_valor</a:t>
            </a:r>
            <a:r>
              <a:rPr lang="es-ES">
                <a:solidFill>
                  <a:srgbClr val="002D56"/>
                </a:solidFill>
              </a:rPr>
              <a:t> = P(t</a:t>
            </a:r>
            <a:r>
              <a:rPr lang="es-ES" baseline="-25000">
                <a:solidFill>
                  <a:srgbClr val="002D56"/>
                </a:solidFill>
              </a:rPr>
              <a:t>39</a:t>
            </a:r>
            <a:r>
              <a:rPr lang="es-ES">
                <a:solidFill>
                  <a:srgbClr val="002D56"/>
                </a:solidFill>
              </a:rPr>
              <a:t> &gt; 73.242) = 1- P(t</a:t>
            </a:r>
            <a:r>
              <a:rPr lang="es-ES" baseline="-25000">
                <a:solidFill>
                  <a:srgbClr val="002D56"/>
                </a:solidFill>
              </a:rPr>
              <a:t>39</a:t>
            </a:r>
            <a:r>
              <a:rPr lang="es-ES">
                <a:solidFill>
                  <a:srgbClr val="002D56"/>
                </a:solidFill>
              </a:rPr>
              <a:t> &lt; 73.242) = 0 </a:t>
            </a:r>
            <a:endParaRPr lang="is-IS">
              <a:solidFill>
                <a:srgbClr val="002D56"/>
              </a:solidFill>
            </a:endParaRPr>
          </a:p>
          <a:p>
            <a:endParaRPr lang="es-ES">
              <a:solidFill>
                <a:srgbClr val="002D56"/>
              </a:solidFill>
            </a:endParaRPr>
          </a:p>
          <a:p>
            <a:r>
              <a:rPr lang="es-ES">
                <a:solidFill>
                  <a:srgbClr val="002D56"/>
                </a:solidFill>
              </a:rPr>
              <a:t>como el</a:t>
            </a:r>
            <a:r>
              <a:rPr lang="es-ES" b="1">
                <a:solidFill>
                  <a:srgbClr val="002D56"/>
                </a:solidFill>
              </a:rPr>
              <a:t> </a:t>
            </a:r>
            <a:r>
              <a:rPr lang="es-ES" b="1" err="1">
                <a:solidFill>
                  <a:srgbClr val="002D56"/>
                </a:solidFill>
              </a:rPr>
              <a:t>p_valor</a:t>
            </a:r>
            <a:r>
              <a:rPr lang="es-ES" b="1">
                <a:solidFill>
                  <a:srgbClr val="002D56"/>
                </a:solidFill>
              </a:rPr>
              <a:t> </a:t>
            </a:r>
            <a:r>
              <a:rPr lang="es-ES">
                <a:solidFill>
                  <a:srgbClr val="002D56"/>
                </a:solidFill>
              </a:rPr>
              <a:t>&lt; </a:t>
            </a:r>
            <a:r>
              <a:rPr lang="es-ES" b="1">
                <a:solidFill>
                  <a:srgbClr val="002D56"/>
                </a:solidFill>
                <a:latin typeface="Symbol" charset="2"/>
                <a:cs typeface="Symbol" charset="2"/>
              </a:rPr>
              <a:t>a,</a:t>
            </a:r>
            <a:r>
              <a:rPr lang="es-ES">
                <a:solidFill>
                  <a:srgbClr val="002D56"/>
                </a:solidFill>
              </a:rPr>
              <a:t> entonces, hay evidencia para rechazar Ho</a:t>
            </a:r>
          </a:p>
        </p:txBody>
      </p:sp>
    </p:spTree>
    <p:extLst>
      <p:ext uri="{BB962C8B-B14F-4D97-AF65-F5344CB8AC3E}">
        <p14:creationId xmlns:p14="http://schemas.microsoft.com/office/powerpoint/2010/main" val="358666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862" y="1955250"/>
            <a:ext cx="8064031" cy="1303501"/>
          </a:xfrm>
          <a:prstGeom prst="rect">
            <a:avLst/>
          </a:prstGeom>
        </p:spPr>
      </p:pic>
      <p:sp>
        <p:nvSpPr>
          <p:cNvPr id="5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Ejemplo 9</a:t>
            </a:r>
            <a:br>
              <a:rPr lang="es-ES"/>
            </a:br>
            <a:r>
              <a:rPr lang="es-ES" err="1"/>
              <a:t>p_valor</a:t>
            </a:r>
            <a:endParaRPr lang="es-ES"/>
          </a:p>
        </p:txBody>
      </p:sp>
      <p:sp>
        <p:nvSpPr>
          <p:cNvPr id="2" name="Marcador de pie de página 1"/>
          <p:cNvSpPr>
            <a:spLocks noGrp="1"/>
          </p:cNvSpPr>
          <p:nvPr>
            <p:ph type="ftr" sz="quarter" idx="11"/>
          </p:nvPr>
        </p:nvSpPr>
        <p:spPr>
          <a:xfrm>
            <a:off x="8241907" y="6492875"/>
            <a:ext cx="395009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CuadroTexto 5"/>
          <p:cNvSpPr txBox="1"/>
          <p:nvPr/>
        </p:nvSpPr>
        <p:spPr>
          <a:xfrm>
            <a:off x="5915324" y="3726675"/>
            <a:ext cx="529705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>
                <a:solidFill>
                  <a:srgbClr val="002D56"/>
                </a:solidFill>
              </a:rPr>
              <a:t>Como es una prueba de cola derecha:</a:t>
            </a:r>
          </a:p>
          <a:p>
            <a:endParaRPr lang="es-ES">
              <a:solidFill>
                <a:srgbClr val="002D56"/>
              </a:solidFill>
            </a:endParaRPr>
          </a:p>
          <a:p>
            <a:r>
              <a:rPr lang="es-ES" b="1" err="1">
                <a:solidFill>
                  <a:srgbClr val="002D56"/>
                </a:solidFill>
              </a:rPr>
              <a:t>p_valor</a:t>
            </a:r>
            <a:r>
              <a:rPr lang="es-ES">
                <a:solidFill>
                  <a:srgbClr val="002D56"/>
                </a:solidFill>
              </a:rPr>
              <a:t> = P(t</a:t>
            </a:r>
            <a:r>
              <a:rPr lang="es-ES" baseline="-25000">
                <a:solidFill>
                  <a:srgbClr val="002D56"/>
                </a:solidFill>
              </a:rPr>
              <a:t>39</a:t>
            </a:r>
            <a:r>
              <a:rPr lang="es-ES">
                <a:solidFill>
                  <a:srgbClr val="002D56"/>
                </a:solidFill>
              </a:rPr>
              <a:t> &gt; 3.772) = 1- P(t</a:t>
            </a:r>
            <a:r>
              <a:rPr lang="es-ES" baseline="-25000">
                <a:solidFill>
                  <a:srgbClr val="002D56"/>
                </a:solidFill>
              </a:rPr>
              <a:t>39</a:t>
            </a:r>
            <a:r>
              <a:rPr lang="es-ES">
                <a:solidFill>
                  <a:srgbClr val="002D56"/>
                </a:solidFill>
              </a:rPr>
              <a:t> &lt; 3.772) = 1 -  </a:t>
            </a:r>
            <a:r>
              <a:rPr lang="fi-FI">
                <a:solidFill>
                  <a:srgbClr val="002D56"/>
                </a:solidFill>
              </a:rPr>
              <a:t>0,9997 = </a:t>
            </a:r>
            <a:r>
              <a:rPr lang="en-US">
                <a:solidFill>
                  <a:srgbClr val="002D56"/>
                </a:solidFill>
              </a:rPr>
              <a:t>0,0003</a:t>
            </a:r>
            <a:endParaRPr lang="is-IS">
              <a:solidFill>
                <a:srgbClr val="002D56"/>
              </a:solidFill>
            </a:endParaRPr>
          </a:p>
          <a:p>
            <a:endParaRPr lang="es-ES">
              <a:solidFill>
                <a:srgbClr val="002D56"/>
              </a:solidFill>
            </a:endParaRPr>
          </a:p>
          <a:p>
            <a:r>
              <a:rPr lang="es-ES">
                <a:solidFill>
                  <a:srgbClr val="002D56"/>
                </a:solidFill>
              </a:rPr>
              <a:t>como el</a:t>
            </a:r>
            <a:r>
              <a:rPr lang="es-ES" b="1">
                <a:solidFill>
                  <a:srgbClr val="002D56"/>
                </a:solidFill>
              </a:rPr>
              <a:t> </a:t>
            </a:r>
            <a:r>
              <a:rPr lang="es-ES" b="1" err="1">
                <a:solidFill>
                  <a:srgbClr val="002D56"/>
                </a:solidFill>
              </a:rPr>
              <a:t>p_valor</a:t>
            </a:r>
            <a:r>
              <a:rPr lang="es-ES" b="1">
                <a:solidFill>
                  <a:srgbClr val="002D56"/>
                </a:solidFill>
              </a:rPr>
              <a:t> </a:t>
            </a:r>
            <a:r>
              <a:rPr lang="es-ES">
                <a:solidFill>
                  <a:srgbClr val="002D56"/>
                </a:solidFill>
              </a:rPr>
              <a:t>&lt; </a:t>
            </a:r>
            <a:r>
              <a:rPr lang="es-ES" b="1">
                <a:solidFill>
                  <a:srgbClr val="002D56"/>
                </a:solidFill>
                <a:latin typeface="Symbol" charset="2"/>
                <a:cs typeface="Symbol" charset="2"/>
              </a:rPr>
              <a:t>a,</a:t>
            </a:r>
            <a:r>
              <a:rPr lang="es-ES">
                <a:solidFill>
                  <a:srgbClr val="002D56"/>
                </a:solidFill>
              </a:rPr>
              <a:t> entonces, hay evidencia para rechazar Ho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319862" y="3527067"/>
            <a:ext cx="12843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>
                <a:solidFill>
                  <a:srgbClr val="002D56"/>
                </a:solidFill>
              </a:rPr>
              <a:t>Ho: </a:t>
            </a:r>
            <a:r>
              <a:rPr lang="es-ES">
                <a:solidFill>
                  <a:srgbClr val="002D56"/>
                </a:solidFill>
                <a:latin typeface="Symbol" charset="2"/>
                <a:cs typeface="Symbol" charset="2"/>
              </a:rPr>
              <a:t>m</a:t>
            </a:r>
            <a:r>
              <a:rPr lang="es-ES">
                <a:solidFill>
                  <a:srgbClr val="002D56"/>
                </a:solidFill>
              </a:rPr>
              <a:t> ≤ 65</a:t>
            </a:r>
          </a:p>
          <a:p>
            <a:r>
              <a:rPr lang="es-ES">
                <a:solidFill>
                  <a:srgbClr val="002D56"/>
                </a:solidFill>
              </a:rPr>
              <a:t>Ha: </a:t>
            </a:r>
            <a:r>
              <a:rPr lang="es-ES">
                <a:solidFill>
                  <a:srgbClr val="002D56"/>
                </a:solidFill>
                <a:latin typeface="Symbol" charset="2"/>
                <a:cs typeface="Symbol" charset="2"/>
              </a:rPr>
              <a:t>m</a:t>
            </a:r>
            <a:r>
              <a:rPr lang="es-ES">
                <a:solidFill>
                  <a:srgbClr val="002D56"/>
                </a:solidFill>
              </a:rPr>
              <a:t> &gt; 65 </a:t>
            </a: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3"/>
          <a:srcRect l="29218" t="-16831" r="28810" b="-24878"/>
          <a:stretch/>
        </p:blipFill>
        <p:spPr>
          <a:xfrm>
            <a:off x="319862" y="4441714"/>
            <a:ext cx="3826580" cy="1139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930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/>
          <p:cNvSpPr>
            <a:spLocks noGrp="1"/>
          </p:cNvSpPr>
          <p:nvPr>
            <p:ph type="title"/>
          </p:nvPr>
        </p:nvSpPr>
        <p:spPr>
          <a:xfrm>
            <a:off x="2904067" y="590570"/>
            <a:ext cx="8469217" cy="970450"/>
          </a:xfrm>
        </p:spPr>
        <p:txBody>
          <a:bodyPr>
            <a:normAutofit fontScale="90000"/>
          </a:bodyPr>
          <a:lstStyle/>
          <a:p>
            <a:r>
              <a:rPr lang="es-ES"/>
              <a:t>Ejemplo 10</a:t>
            </a:r>
            <a:br>
              <a:rPr lang="es-ES"/>
            </a:br>
            <a:r>
              <a:rPr lang="es-ES" err="1"/>
              <a:t>p_valor</a:t>
            </a:r>
            <a:endParaRPr lang="es-ES"/>
          </a:p>
        </p:txBody>
      </p:sp>
      <p:sp>
        <p:nvSpPr>
          <p:cNvPr id="2" name="Marcador de pie de página 1"/>
          <p:cNvSpPr>
            <a:spLocks noGrp="1"/>
          </p:cNvSpPr>
          <p:nvPr>
            <p:ph type="ftr" sz="quarter" idx="11"/>
          </p:nvPr>
        </p:nvSpPr>
        <p:spPr>
          <a:xfrm>
            <a:off x="8241907" y="6492875"/>
            <a:ext cx="3950093" cy="365125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979" y="2005386"/>
            <a:ext cx="8706695" cy="1328542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735239" y="3626406"/>
            <a:ext cx="14824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>
                <a:solidFill>
                  <a:srgbClr val="002D56"/>
                </a:solidFill>
              </a:rPr>
              <a:t>Ho: </a:t>
            </a:r>
            <a:r>
              <a:rPr lang="es-ES">
                <a:solidFill>
                  <a:srgbClr val="002D56"/>
                </a:solidFill>
                <a:latin typeface="Symbol" charset="2"/>
                <a:cs typeface="Symbol" charset="2"/>
              </a:rPr>
              <a:t>s</a:t>
            </a:r>
            <a:r>
              <a:rPr lang="es-ES">
                <a:solidFill>
                  <a:srgbClr val="002D56"/>
                </a:solidFill>
              </a:rPr>
              <a:t> ≥ 14.1</a:t>
            </a:r>
          </a:p>
          <a:p>
            <a:r>
              <a:rPr lang="es-ES">
                <a:solidFill>
                  <a:srgbClr val="002D56"/>
                </a:solidFill>
              </a:rPr>
              <a:t>Ha: </a:t>
            </a:r>
            <a:r>
              <a:rPr lang="es-ES">
                <a:solidFill>
                  <a:srgbClr val="002D56"/>
                </a:solidFill>
                <a:latin typeface="Symbol" charset="2"/>
                <a:cs typeface="Symbol" charset="2"/>
              </a:rPr>
              <a:t>s</a:t>
            </a:r>
            <a:r>
              <a:rPr lang="es-ES">
                <a:solidFill>
                  <a:srgbClr val="002D56"/>
                </a:solidFill>
              </a:rPr>
              <a:t> &lt; 14.1 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4"/>
          <a:srcRect l="23563" t="-8609" r="24046" b="-18733"/>
          <a:stretch/>
        </p:blipFill>
        <p:spPr>
          <a:xfrm>
            <a:off x="601558" y="4612387"/>
            <a:ext cx="4862597" cy="828930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6266233" y="3910502"/>
            <a:ext cx="5297055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>
                <a:solidFill>
                  <a:srgbClr val="002D56"/>
                </a:solidFill>
              </a:rPr>
              <a:t>Como es una prueba de cola izquierda:</a:t>
            </a:r>
          </a:p>
          <a:p>
            <a:endParaRPr lang="es-ES">
              <a:solidFill>
                <a:srgbClr val="002D56"/>
              </a:solidFill>
            </a:endParaRPr>
          </a:p>
          <a:p>
            <a:r>
              <a:rPr lang="es-ES" b="1" err="1">
                <a:solidFill>
                  <a:srgbClr val="002D56"/>
                </a:solidFill>
              </a:rPr>
              <a:t>p_valor</a:t>
            </a:r>
            <a:r>
              <a:rPr lang="es-ES">
                <a:solidFill>
                  <a:srgbClr val="002D56"/>
                </a:solidFill>
              </a:rPr>
              <a:t> = P(</a:t>
            </a:r>
            <a:r>
              <a:rPr lang="es-ES">
                <a:solidFill>
                  <a:srgbClr val="002D56"/>
                </a:solidFill>
                <a:latin typeface="Symbol" charset="2"/>
                <a:cs typeface="Symbol" charset="2"/>
              </a:rPr>
              <a:t>c</a:t>
            </a:r>
            <a:r>
              <a:rPr lang="es-ES" baseline="30000">
                <a:solidFill>
                  <a:srgbClr val="002D56"/>
                </a:solidFill>
                <a:latin typeface="Symbol" charset="2"/>
                <a:cs typeface="Symbol" charset="2"/>
              </a:rPr>
              <a:t>2</a:t>
            </a:r>
            <a:r>
              <a:rPr lang="es-ES" baseline="-25000">
                <a:solidFill>
                  <a:srgbClr val="002D56"/>
                </a:solidFill>
              </a:rPr>
              <a:t>26</a:t>
            </a:r>
            <a:r>
              <a:rPr lang="es-ES">
                <a:solidFill>
                  <a:srgbClr val="002D56"/>
                </a:solidFill>
              </a:rPr>
              <a:t> &lt; 11.31) = </a:t>
            </a:r>
            <a:r>
              <a:rPr lang="en-US">
                <a:solidFill>
                  <a:srgbClr val="002D56"/>
                </a:solidFill>
              </a:rPr>
              <a:t>0,005561</a:t>
            </a:r>
            <a:endParaRPr lang="is-IS">
              <a:solidFill>
                <a:srgbClr val="002D56"/>
              </a:solidFill>
            </a:endParaRPr>
          </a:p>
          <a:p>
            <a:endParaRPr lang="es-ES">
              <a:solidFill>
                <a:srgbClr val="002D56"/>
              </a:solidFill>
            </a:endParaRPr>
          </a:p>
          <a:p>
            <a:r>
              <a:rPr lang="es-ES">
                <a:solidFill>
                  <a:srgbClr val="002D56"/>
                </a:solidFill>
              </a:rPr>
              <a:t>como el</a:t>
            </a:r>
            <a:r>
              <a:rPr lang="es-ES" b="1">
                <a:solidFill>
                  <a:srgbClr val="002D56"/>
                </a:solidFill>
              </a:rPr>
              <a:t> </a:t>
            </a:r>
            <a:r>
              <a:rPr lang="es-ES" b="1" err="1">
                <a:solidFill>
                  <a:srgbClr val="002D56"/>
                </a:solidFill>
              </a:rPr>
              <a:t>p_valor</a:t>
            </a:r>
            <a:r>
              <a:rPr lang="es-ES" b="1">
                <a:solidFill>
                  <a:srgbClr val="002D56"/>
                </a:solidFill>
              </a:rPr>
              <a:t> </a:t>
            </a:r>
            <a:r>
              <a:rPr lang="es-ES">
                <a:solidFill>
                  <a:srgbClr val="002D56"/>
                </a:solidFill>
              </a:rPr>
              <a:t>&lt; </a:t>
            </a:r>
            <a:r>
              <a:rPr lang="es-ES" b="1">
                <a:solidFill>
                  <a:srgbClr val="002D56"/>
                </a:solidFill>
                <a:latin typeface="Symbol" charset="2"/>
                <a:cs typeface="Symbol" charset="2"/>
              </a:rPr>
              <a:t>a,</a:t>
            </a:r>
            <a:r>
              <a:rPr lang="es-ES">
                <a:solidFill>
                  <a:srgbClr val="002D56"/>
                </a:solidFill>
              </a:rPr>
              <a:t> entonces, hay evidencia para rechazar Ho</a:t>
            </a:r>
          </a:p>
        </p:txBody>
      </p:sp>
    </p:spTree>
    <p:extLst>
      <p:ext uri="{BB962C8B-B14F-4D97-AF65-F5344CB8AC3E}">
        <p14:creationId xmlns:p14="http://schemas.microsoft.com/office/powerpoint/2010/main" val="1967252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Ejemplo 11</a:t>
            </a:r>
            <a:br>
              <a:rPr lang="es-ES"/>
            </a:br>
            <a:r>
              <a:rPr lang="es-ES" err="1"/>
              <a:t>p_valor</a:t>
            </a:r>
            <a:endParaRPr lang="es-ES"/>
          </a:p>
        </p:txBody>
      </p:sp>
      <p:sp>
        <p:nvSpPr>
          <p:cNvPr id="2" name="Marcador de pie de página 1"/>
          <p:cNvSpPr>
            <a:spLocks noGrp="1"/>
          </p:cNvSpPr>
          <p:nvPr>
            <p:ph type="ftr" sz="quarter" idx="11"/>
          </p:nvPr>
        </p:nvSpPr>
        <p:spPr>
          <a:xfrm>
            <a:off x="8241907" y="6492875"/>
            <a:ext cx="395009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4" name="CuadroTexto 3"/>
          <p:cNvSpPr txBox="1"/>
          <p:nvPr/>
        </p:nvSpPr>
        <p:spPr>
          <a:xfrm>
            <a:off x="6266233" y="3910502"/>
            <a:ext cx="529705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>
                <a:solidFill>
                  <a:srgbClr val="002D56"/>
                </a:solidFill>
              </a:rPr>
              <a:t>Como es una prueba de dos colas:</a:t>
            </a:r>
          </a:p>
          <a:p>
            <a:endParaRPr lang="es-ES">
              <a:solidFill>
                <a:srgbClr val="002D56"/>
              </a:solidFill>
            </a:endParaRPr>
          </a:p>
          <a:p>
            <a:r>
              <a:rPr lang="es-ES" b="1" err="1">
                <a:solidFill>
                  <a:srgbClr val="002D56"/>
                </a:solidFill>
              </a:rPr>
              <a:t>p_valor</a:t>
            </a:r>
            <a:r>
              <a:rPr lang="es-ES">
                <a:solidFill>
                  <a:srgbClr val="002D56"/>
                </a:solidFill>
              </a:rPr>
              <a:t> = 2*P(</a:t>
            </a:r>
            <a:r>
              <a:rPr lang="es-ES">
                <a:solidFill>
                  <a:srgbClr val="002D56"/>
                </a:solidFill>
                <a:latin typeface="Symbol" charset="2"/>
                <a:cs typeface="Symbol" charset="2"/>
              </a:rPr>
              <a:t>c</a:t>
            </a:r>
            <a:r>
              <a:rPr lang="es-ES" baseline="30000">
                <a:solidFill>
                  <a:srgbClr val="002D56"/>
                </a:solidFill>
                <a:latin typeface="Symbol" charset="2"/>
                <a:cs typeface="Symbol" charset="2"/>
              </a:rPr>
              <a:t>2</a:t>
            </a:r>
            <a:r>
              <a:rPr lang="es-ES" baseline="-25000">
                <a:solidFill>
                  <a:srgbClr val="002D56"/>
                </a:solidFill>
              </a:rPr>
              <a:t>39</a:t>
            </a:r>
            <a:r>
              <a:rPr lang="es-ES">
                <a:solidFill>
                  <a:srgbClr val="002D56"/>
                </a:solidFill>
              </a:rPr>
              <a:t> &gt; 60.94) = 2*</a:t>
            </a:r>
            <a:r>
              <a:rPr lang="is-IS">
                <a:solidFill>
                  <a:srgbClr val="002D56"/>
                </a:solidFill>
              </a:rPr>
              <a:t>0.013844 = 0.0277</a:t>
            </a:r>
          </a:p>
          <a:p>
            <a:endParaRPr lang="es-ES">
              <a:solidFill>
                <a:srgbClr val="002D56"/>
              </a:solidFill>
            </a:endParaRPr>
          </a:p>
          <a:p>
            <a:r>
              <a:rPr lang="es-ES">
                <a:solidFill>
                  <a:srgbClr val="002D56"/>
                </a:solidFill>
              </a:rPr>
              <a:t>como el</a:t>
            </a:r>
            <a:r>
              <a:rPr lang="es-ES" b="1">
                <a:solidFill>
                  <a:srgbClr val="002D56"/>
                </a:solidFill>
              </a:rPr>
              <a:t> </a:t>
            </a:r>
            <a:r>
              <a:rPr lang="es-ES" b="1" err="1">
                <a:solidFill>
                  <a:srgbClr val="002D56"/>
                </a:solidFill>
              </a:rPr>
              <a:t>p_valor</a:t>
            </a:r>
            <a:r>
              <a:rPr lang="es-ES" b="1">
                <a:solidFill>
                  <a:srgbClr val="002D56"/>
                </a:solidFill>
              </a:rPr>
              <a:t> </a:t>
            </a:r>
            <a:r>
              <a:rPr lang="es-ES">
                <a:solidFill>
                  <a:srgbClr val="002D56"/>
                </a:solidFill>
              </a:rPr>
              <a:t>&lt; </a:t>
            </a:r>
            <a:r>
              <a:rPr lang="es-ES" b="1">
                <a:solidFill>
                  <a:srgbClr val="002D56"/>
                </a:solidFill>
                <a:latin typeface="Symbol" charset="2"/>
                <a:cs typeface="Symbol" charset="2"/>
              </a:rPr>
              <a:t>a,</a:t>
            </a:r>
            <a:r>
              <a:rPr lang="es-ES">
                <a:solidFill>
                  <a:srgbClr val="002D56"/>
                </a:solidFill>
              </a:rPr>
              <a:t> entonces, hay evidencia para rechazar Ho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076" y="2105655"/>
            <a:ext cx="7149831" cy="1523735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802076" y="4106886"/>
            <a:ext cx="12840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>
                <a:solidFill>
                  <a:srgbClr val="002D56"/>
                </a:solidFill>
              </a:rPr>
              <a:t>Ho: </a:t>
            </a:r>
            <a:r>
              <a:rPr lang="es-ES">
                <a:solidFill>
                  <a:srgbClr val="002D56"/>
                </a:solidFill>
                <a:latin typeface="Symbol" charset="2"/>
                <a:cs typeface="Symbol" charset="2"/>
              </a:rPr>
              <a:t>s</a:t>
            </a:r>
            <a:r>
              <a:rPr lang="es-ES">
                <a:solidFill>
                  <a:srgbClr val="002D56"/>
                </a:solidFill>
              </a:rPr>
              <a:t> = 10</a:t>
            </a:r>
          </a:p>
          <a:p>
            <a:r>
              <a:rPr lang="es-ES">
                <a:solidFill>
                  <a:srgbClr val="002D56"/>
                </a:solidFill>
              </a:rPr>
              <a:t>Ha: </a:t>
            </a:r>
            <a:r>
              <a:rPr lang="es-ES">
                <a:solidFill>
                  <a:srgbClr val="002D56"/>
                </a:solidFill>
                <a:latin typeface="Symbol" charset="2"/>
                <a:cs typeface="Symbol" charset="2"/>
              </a:rPr>
              <a:t>s</a:t>
            </a:r>
            <a:r>
              <a:rPr lang="es-ES">
                <a:solidFill>
                  <a:srgbClr val="002D56"/>
                </a:solidFill>
              </a:rPr>
              <a:t> ≠ 10 </a:t>
            </a: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3"/>
          <a:srcRect l="22073" t="-12855" r="22261" b="-22978"/>
          <a:stretch/>
        </p:blipFill>
        <p:spPr>
          <a:xfrm>
            <a:off x="551426" y="5230713"/>
            <a:ext cx="5761281" cy="985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745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Ejemplo 12</a:t>
            </a:r>
            <a:br>
              <a:rPr lang="es-ES"/>
            </a:br>
            <a:r>
              <a:rPr lang="es-ES" err="1"/>
              <a:t>p_valor</a:t>
            </a:r>
            <a:endParaRPr lang="es-ES"/>
          </a:p>
        </p:txBody>
      </p:sp>
      <p:sp>
        <p:nvSpPr>
          <p:cNvPr id="2" name="Marcador de pie de página 1"/>
          <p:cNvSpPr>
            <a:spLocks noGrp="1"/>
          </p:cNvSpPr>
          <p:nvPr>
            <p:ph type="ftr" sz="quarter" idx="11"/>
          </p:nvPr>
        </p:nvSpPr>
        <p:spPr>
          <a:xfrm>
            <a:off x="8241907" y="6492875"/>
            <a:ext cx="395009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4" name="CuadroTexto 3"/>
          <p:cNvSpPr txBox="1"/>
          <p:nvPr/>
        </p:nvSpPr>
        <p:spPr>
          <a:xfrm>
            <a:off x="6266233" y="3910502"/>
            <a:ext cx="5297055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>
                <a:solidFill>
                  <a:srgbClr val="002D56"/>
                </a:solidFill>
              </a:rPr>
              <a:t>Como es una prueba de cola derecha:</a:t>
            </a:r>
          </a:p>
          <a:p>
            <a:endParaRPr lang="es-ES">
              <a:solidFill>
                <a:srgbClr val="002D56"/>
              </a:solidFill>
            </a:endParaRPr>
          </a:p>
          <a:p>
            <a:r>
              <a:rPr lang="es-ES" b="1" err="1">
                <a:solidFill>
                  <a:srgbClr val="002D56"/>
                </a:solidFill>
              </a:rPr>
              <a:t>p_valor</a:t>
            </a:r>
            <a:r>
              <a:rPr lang="es-ES">
                <a:solidFill>
                  <a:srgbClr val="002D56"/>
                </a:solidFill>
              </a:rPr>
              <a:t> = P(</a:t>
            </a:r>
            <a:r>
              <a:rPr lang="es-ES">
                <a:solidFill>
                  <a:srgbClr val="002D56"/>
                </a:solidFill>
                <a:latin typeface="Symbol" charset="2"/>
                <a:cs typeface="Symbol" charset="2"/>
              </a:rPr>
              <a:t>c</a:t>
            </a:r>
            <a:r>
              <a:rPr lang="es-ES" baseline="30000">
                <a:solidFill>
                  <a:srgbClr val="002D56"/>
                </a:solidFill>
                <a:latin typeface="Symbol" charset="2"/>
                <a:cs typeface="Symbol" charset="2"/>
              </a:rPr>
              <a:t>2</a:t>
            </a:r>
            <a:r>
              <a:rPr lang="es-ES" baseline="-25000">
                <a:solidFill>
                  <a:srgbClr val="002D56"/>
                </a:solidFill>
              </a:rPr>
              <a:t>39</a:t>
            </a:r>
            <a:r>
              <a:rPr lang="es-ES">
                <a:solidFill>
                  <a:srgbClr val="002D56"/>
                </a:solidFill>
              </a:rPr>
              <a:t> &gt; 49.7991) = </a:t>
            </a:r>
            <a:r>
              <a:rPr lang="is-IS">
                <a:solidFill>
                  <a:srgbClr val="002D56"/>
                </a:solidFill>
              </a:rPr>
              <a:t>0.115225</a:t>
            </a:r>
          </a:p>
          <a:p>
            <a:endParaRPr lang="es-ES">
              <a:solidFill>
                <a:srgbClr val="002D56"/>
              </a:solidFill>
            </a:endParaRPr>
          </a:p>
          <a:p>
            <a:r>
              <a:rPr lang="es-ES">
                <a:solidFill>
                  <a:srgbClr val="002D56"/>
                </a:solidFill>
              </a:rPr>
              <a:t>como el</a:t>
            </a:r>
            <a:r>
              <a:rPr lang="es-ES" b="1">
                <a:solidFill>
                  <a:srgbClr val="002D56"/>
                </a:solidFill>
              </a:rPr>
              <a:t> </a:t>
            </a:r>
            <a:r>
              <a:rPr lang="es-ES" b="1" err="1">
                <a:solidFill>
                  <a:srgbClr val="002D56"/>
                </a:solidFill>
              </a:rPr>
              <a:t>p_valor</a:t>
            </a:r>
            <a:r>
              <a:rPr lang="es-ES" b="1">
                <a:solidFill>
                  <a:srgbClr val="002D56"/>
                </a:solidFill>
              </a:rPr>
              <a:t> </a:t>
            </a:r>
            <a:r>
              <a:rPr lang="es-ES">
                <a:solidFill>
                  <a:srgbClr val="002D56"/>
                </a:solidFill>
              </a:rPr>
              <a:t>&gt; </a:t>
            </a:r>
            <a:r>
              <a:rPr lang="es-ES" b="1">
                <a:solidFill>
                  <a:srgbClr val="002D56"/>
                </a:solidFill>
                <a:latin typeface="Symbol" charset="2"/>
                <a:cs typeface="Symbol" charset="2"/>
              </a:rPr>
              <a:t>a,</a:t>
            </a:r>
            <a:r>
              <a:rPr lang="es-ES">
                <a:solidFill>
                  <a:srgbClr val="002D56"/>
                </a:solidFill>
              </a:rPr>
              <a:t> entonces, no hay evidencia para rechazar Ho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329" y="2054484"/>
            <a:ext cx="8798723" cy="1982130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384329" y="4410768"/>
            <a:ext cx="12840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>
                <a:solidFill>
                  <a:srgbClr val="002D56"/>
                </a:solidFill>
              </a:rPr>
              <a:t>Ho: </a:t>
            </a:r>
            <a:r>
              <a:rPr lang="es-ES">
                <a:solidFill>
                  <a:srgbClr val="002D56"/>
                </a:solidFill>
                <a:latin typeface="Symbol" charset="2"/>
                <a:cs typeface="Symbol" charset="2"/>
              </a:rPr>
              <a:t>s</a:t>
            </a:r>
            <a:r>
              <a:rPr lang="es-ES">
                <a:solidFill>
                  <a:srgbClr val="002D56"/>
                </a:solidFill>
              </a:rPr>
              <a:t> ≤ 10</a:t>
            </a:r>
          </a:p>
          <a:p>
            <a:r>
              <a:rPr lang="es-ES">
                <a:solidFill>
                  <a:srgbClr val="002D56"/>
                </a:solidFill>
              </a:rPr>
              <a:t>Ha: </a:t>
            </a:r>
            <a:r>
              <a:rPr lang="es-ES">
                <a:solidFill>
                  <a:srgbClr val="002D56"/>
                </a:solidFill>
                <a:latin typeface="Symbol" charset="2"/>
                <a:cs typeface="Symbol" charset="2"/>
              </a:rPr>
              <a:t>s</a:t>
            </a:r>
            <a:r>
              <a:rPr lang="es-ES">
                <a:solidFill>
                  <a:srgbClr val="002D56"/>
                </a:solidFill>
              </a:rPr>
              <a:t> &gt; 10 </a:t>
            </a: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3"/>
          <a:srcRect l="21777" t="-4364" r="21366" b="-14488"/>
          <a:stretch/>
        </p:blipFill>
        <p:spPr>
          <a:xfrm>
            <a:off x="384329" y="5431252"/>
            <a:ext cx="5699289" cy="835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561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Proceso de inferencia</a:t>
            </a:r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>
          <a:xfrm>
            <a:off x="8241907" y="6492875"/>
            <a:ext cx="395009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Decisión 5"/>
          <p:cNvSpPr/>
          <p:nvPr/>
        </p:nvSpPr>
        <p:spPr>
          <a:xfrm>
            <a:off x="5046406" y="1905115"/>
            <a:ext cx="2088745" cy="1136385"/>
          </a:xfrm>
          <a:prstGeom prst="flowChartDecision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400">
                <a:solidFill>
                  <a:srgbClr val="002D56"/>
                </a:solidFill>
              </a:rPr>
              <a:t>¿cuál es el objetivo?</a:t>
            </a:r>
          </a:p>
        </p:txBody>
      </p:sp>
      <p:sp>
        <p:nvSpPr>
          <p:cNvPr id="7" name="Proceso 6"/>
          <p:cNvSpPr/>
          <p:nvPr/>
        </p:nvSpPr>
        <p:spPr>
          <a:xfrm>
            <a:off x="2907532" y="3158472"/>
            <a:ext cx="1102857" cy="701885"/>
          </a:xfrm>
          <a:prstGeom prst="flowChartProcess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400">
                <a:solidFill>
                  <a:srgbClr val="002D56"/>
                </a:solidFill>
              </a:rPr>
              <a:t>Intervalo de confianza</a:t>
            </a:r>
          </a:p>
        </p:txBody>
      </p:sp>
      <p:sp>
        <p:nvSpPr>
          <p:cNvPr id="8" name="Proceso 7"/>
          <p:cNvSpPr/>
          <p:nvPr/>
        </p:nvSpPr>
        <p:spPr>
          <a:xfrm>
            <a:off x="7838980" y="3160462"/>
            <a:ext cx="1102857" cy="701885"/>
          </a:xfrm>
          <a:prstGeom prst="flowChartProcess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400">
                <a:solidFill>
                  <a:srgbClr val="002D56"/>
                </a:solidFill>
              </a:rPr>
              <a:t>Prueba de hipótesis</a:t>
            </a:r>
          </a:p>
        </p:txBody>
      </p:sp>
      <p:cxnSp>
        <p:nvCxnSpPr>
          <p:cNvPr id="10" name="Conector angular 9"/>
          <p:cNvCxnSpPr>
            <a:stCxn id="6" idx="1"/>
            <a:endCxn id="7" idx="0"/>
          </p:cNvCxnSpPr>
          <p:nvPr/>
        </p:nvCxnSpPr>
        <p:spPr>
          <a:xfrm rot="10800000" flipV="1">
            <a:off x="3458962" y="2473308"/>
            <a:ext cx="1587445" cy="685164"/>
          </a:xfrm>
          <a:prstGeom prst="bentConnector2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</p:cxnSp>
      <p:cxnSp>
        <p:nvCxnSpPr>
          <p:cNvPr id="12" name="Conector angular 11"/>
          <p:cNvCxnSpPr>
            <a:stCxn id="6" idx="3"/>
            <a:endCxn id="8" idx="0"/>
          </p:cNvCxnSpPr>
          <p:nvPr/>
        </p:nvCxnSpPr>
        <p:spPr>
          <a:xfrm>
            <a:off x="7135151" y="2473308"/>
            <a:ext cx="1255258" cy="687154"/>
          </a:xfrm>
          <a:prstGeom prst="bentConnector2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</p:cxnSp>
      <p:sp>
        <p:nvSpPr>
          <p:cNvPr id="13" name="CuadroTexto 12"/>
          <p:cNvSpPr txBox="1"/>
          <p:nvPr/>
        </p:nvSpPr>
        <p:spPr>
          <a:xfrm>
            <a:off x="3809869" y="2523443"/>
            <a:ext cx="11208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>
                <a:solidFill>
                  <a:srgbClr val="002D56"/>
                </a:solidFill>
              </a:rPr>
              <a:t>Caracterizar</a:t>
            </a:r>
          </a:p>
        </p:txBody>
      </p:sp>
      <p:sp>
        <p:nvSpPr>
          <p:cNvPr id="19" name="CuadroTexto 18"/>
          <p:cNvSpPr txBox="1"/>
          <p:nvPr/>
        </p:nvSpPr>
        <p:spPr>
          <a:xfrm>
            <a:off x="7187291" y="2542150"/>
            <a:ext cx="10695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>
                <a:solidFill>
                  <a:srgbClr val="002D56"/>
                </a:solidFill>
              </a:rPr>
              <a:t>Comprobar</a:t>
            </a:r>
          </a:p>
        </p:txBody>
      </p:sp>
      <p:sp>
        <p:nvSpPr>
          <p:cNvPr id="21" name="Proceso predefinido 20"/>
          <p:cNvSpPr/>
          <p:nvPr/>
        </p:nvSpPr>
        <p:spPr>
          <a:xfrm>
            <a:off x="2189005" y="4228021"/>
            <a:ext cx="2523202" cy="1186519"/>
          </a:xfrm>
          <a:prstGeom prst="flowChartPredefinedProcess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/>
              <a:buChar char="•"/>
            </a:pPr>
            <a:r>
              <a:rPr lang="es-ES" sz="1400">
                <a:solidFill>
                  <a:srgbClr val="002D56"/>
                </a:solidFill>
              </a:rPr>
              <a:t>Estimador</a:t>
            </a:r>
          </a:p>
          <a:p>
            <a:pPr marL="285750" indent="-285750">
              <a:buFont typeface="Arial"/>
              <a:buChar char="•"/>
            </a:pPr>
            <a:r>
              <a:rPr lang="es-ES" sz="1400">
                <a:solidFill>
                  <a:srgbClr val="002D56"/>
                </a:solidFill>
              </a:rPr>
              <a:t>Error estándar</a:t>
            </a:r>
          </a:p>
          <a:p>
            <a:pPr marL="285750" indent="-285750">
              <a:buFont typeface="Arial"/>
              <a:buChar char="•"/>
            </a:pPr>
            <a:r>
              <a:rPr lang="es-ES" sz="1400">
                <a:solidFill>
                  <a:srgbClr val="002D56"/>
                </a:solidFill>
              </a:rPr>
              <a:t>Valor crítico de confianza</a:t>
            </a:r>
          </a:p>
        </p:txBody>
      </p:sp>
      <p:cxnSp>
        <p:nvCxnSpPr>
          <p:cNvPr id="23" name="Conector recto 22"/>
          <p:cNvCxnSpPr>
            <a:stCxn id="7" idx="2"/>
            <a:endCxn id="21" idx="0"/>
          </p:cNvCxnSpPr>
          <p:nvPr/>
        </p:nvCxnSpPr>
        <p:spPr>
          <a:xfrm flipH="1">
            <a:off x="3450606" y="3860357"/>
            <a:ext cx="8355" cy="367664"/>
          </a:xfrm>
          <a:prstGeom prst="lin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</p:cxnSp>
      <p:sp>
        <p:nvSpPr>
          <p:cNvPr id="24" name="Proceso predefinido 23"/>
          <p:cNvSpPr/>
          <p:nvPr/>
        </p:nvSpPr>
        <p:spPr>
          <a:xfrm>
            <a:off x="6500171" y="4345002"/>
            <a:ext cx="3809870" cy="1871692"/>
          </a:xfrm>
          <a:prstGeom prst="flowChartPredefinedProcess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/>
              <a:buChar char="•"/>
            </a:pPr>
            <a:r>
              <a:rPr lang="es-ES" sz="1400">
                <a:solidFill>
                  <a:srgbClr val="002D56"/>
                </a:solidFill>
              </a:rPr>
              <a:t>Definir Ho y Ha</a:t>
            </a:r>
          </a:p>
          <a:p>
            <a:pPr marL="285750" indent="-285750">
              <a:buFont typeface="Arial"/>
              <a:buChar char="•"/>
            </a:pPr>
            <a:r>
              <a:rPr lang="es-ES" sz="1400">
                <a:solidFill>
                  <a:srgbClr val="002D56"/>
                </a:solidFill>
              </a:rPr>
              <a:t>Determinar valores críticos</a:t>
            </a:r>
          </a:p>
          <a:p>
            <a:pPr marL="285750" indent="-285750">
              <a:buFont typeface="Arial"/>
              <a:buChar char="•"/>
            </a:pPr>
            <a:r>
              <a:rPr lang="es-ES" sz="1400">
                <a:solidFill>
                  <a:srgbClr val="002D56"/>
                </a:solidFill>
              </a:rPr>
              <a:t>Calcular valores de prueba</a:t>
            </a:r>
          </a:p>
          <a:p>
            <a:pPr marL="285750" indent="-285750">
              <a:buFont typeface="Arial"/>
              <a:buChar char="•"/>
            </a:pPr>
            <a:r>
              <a:rPr lang="es-ES" sz="1400">
                <a:solidFill>
                  <a:srgbClr val="002D56"/>
                </a:solidFill>
              </a:rPr>
              <a:t>Tomar decisión estadística</a:t>
            </a:r>
          </a:p>
          <a:p>
            <a:pPr marL="285750" indent="-285750">
              <a:buFont typeface="Arial"/>
              <a:buChar char="•"/>
            </a:pPr>
            <a:r>
              <a:rPr lang="es-ES" sz="1400">
                <a:solidFill>
                  <a:srgbClr val="002D56"/>
                </a:solidFill>
              </a:rPr>
              <a:t>Concluir</a:t>
            </a:r>
          </a:p>
          <a:p>
            <a:endParaRPr lang="es-ES" sz="1400">
              <a:solidFill>
                <a:srgbClr val="002D56"/>
              </a:solidFill>
            </a:endParaRPr>
          </a:p>
        </p:txBody>
      </p:sp>
      <p:cxnSp>
        <p:nvCxnSpPr>
          <p:cNvPr id="26" name="Conector recto 25"/>
          <p:cNvCxnSpPr>
            <a:stCxn id="8" idx="2"/>
            <a:endCxn id="24" idx="0"/>
          </p:cNvCxnSpPr>
          <p:nvPr/>
        </p:nvCxnSpPr>
        <p:spPr>
          <a:xfrm>
            <a:off x="8390409" y="3862347"/>
            <a:ext cx="14697" cy="482655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7" name="Proceso 26"/>
          <p:cNvSpPr/>
          <p:nvPr/>
        </p:nvSpPr>
        <p:spPr>
          <a:xfrm>
            <a:off x="2539913" y="5748771"/>
            <a:ext cx="1804675" cy="735308"/>
          </a:xfrm>
          <a:prstGeom prst="flowChartProcess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400">
                <a:solidFill>
                  <a:srgbClr val="002D56"/>
                </a:solidFill>
              </a:rPr>
              <a:t>Construir</a:t>
            </a:r>
          </a:p>
          <a:p>
            <a:pPr algn="ctr"/>
            <a:r>
              <a:rPr lang="es-ES" sz="1400">
                <a:solidFill>
                  <a:srgbClr val="002D56"/>
                </a:solidFill>
              </a:rPr>
              <a:t>Interpretar</a:t>
            </a:r>
          </a:p>
        </p:txBody>
      </p:sp>
      <p:cxnSp>
        <p:nvCxnSpPr>
          <p:cNvPr id="29" name="Conector recto 28"/>
          <p:cNvCxnSpPr>
            <a:stCxn id="21" idx="2"/>
            <a:endCxn id="27" idx="0"/>
          </p:cNvCxnSpPr>
          <p:nvPr/>
        </p:nvCxnSpPr>
        <p:spPr>
          <a:xfrm flipH="1">
            <a:off x="3442251" y="5414540"/>
            <a:ext cx="8355" cy="334231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9354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2218996" y="887569"/>
            <a:ext cx="8637073" cy="2541431"/>
          </a:xfrm>
        </p:spPr>
        <p:txBody>
          <a:bodyPr>
            <a:normAutofit/>
          </a:bodyPr>
          <a:lstStyle/>
          <a:p>
            <a:r>
              <a:rPr lang="es-ES" sz="4400" dirty="0"/>
              <a:t>PH para comparar dos muestras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/>
              <a:t>Tatiana Jiménez</a:t>
            </a:r>
          </a:p>
          <a:p>
            <a:r>
              <a:rPr lang="es-ES" err="1"/>
              <a:t>tjimenez@unisalle.edu.co</a:t>
            </a:r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680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1451579" y="945302"/>
            <a:ext cx="9603275" cy="1049235"/>
          </a:xfrm>
        </p:spPr>
        <p:txBody>
          <a:bodyPr>
            <a:normAutofit/>
          </a:bodyPr>
          <a:lstStyle/>
          <a:p>
            <a:r>
              <a:rPr lang="es-ES"/>
              <a:t>Muestras independientes</a:t>
            </a:r>
          </a:p>
        </p:txBody>
      </p:sp>
      <p:sp>
        <p:nvSpPr>
          <p:cNvPr id="7" name="Marcador de pie de página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Rectángulo 1"/>
          <p:cNvSpPr/>
          <p:nvPr/>
        </p:nvSpPr>
        <p:spPr>
          <a:xfrm>
            <a:off x="1284650" y="2131491"/>
            <a:ext cx="2316261" cy="172271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>
                <a:solidFill>
                  <a:schemeClr val="bg1"/>
                </a:solidFill>
              </a:rPr>
              <a:t>Población A</a:t>
            </a:r>
          </a:p>
        </p:txBody>
      </p:sp>
      <p:sp>
        <p:nvSpPr>
          <p:cNvPr id="5" name="Rectángulo 4"/>
          <p:cNvSpPr/>
          <p:nvPr/>
        </p:nvSpPr>
        <p:spPr>
          <a:xfrm>
            <a:off x="1284650" y="4189986"/>
            <a:ext cx="2316261" cy="172271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>
                <a:solidFill>
                  <a:schemeClr val="bg1"/>
                </a:solidFill>
              </a:rPr>
              <a:t>Población B</a:t>
            </a:r>
          </a:p>
        </p:txBody>
      </p:sp>
      <p:sp>
        <p:nvSpPr>
          <p:cNvPr id="3" name="Elipse 2"/>
          <p:cNvSpPr/>
          <p:nvPr/>
        </p:nvSpPr>
        <p:spPr>
          <a:xfrm>
            <a:off x="5878243" y="2434040"/>
            <a:ext cx="1926973" cy="109494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>
                <a:solidFill>
                  <a:schemeClr val="bg1"/>
                </a:solidFill>
              </a:rPr>
              <a:t>Muestra A</a:t>
            </a:r>
          </a:p>
        </p:txBody>
      </p:sp>
      <p:sp>
        <p:nvSpPr>
          <p:cNvPr id="6" name="Elipse 5"/>
          <p:cNvSpPr/>
          <p:nvPr/>
        </p:nvSpPr>
        <p:spPr>
          <a:xfrm>
            <a:off x="5956100" y="4440546"/>
            <a:ext cx="1926973" cy="1094944"/>
          </a:xfrm>
          <a:prstGeom prst="ellipse">
            <a:avLst/>
          </a:prstGeom>
          <a:solidFill>
            <a:srgbClr val="C3D09E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>
                <a:solidFill>
                  <a:schemeClr val="bg1"/>
                </a:solidFill>
              </a:rPr>
              <a:t>Muestra B</a:t>
            </a:r>
          </a:p>
        </p:txBody>
      </p:sp>
      <p:cxnSp>
        <p:nvCxnSpPr>
          <p:cNvPr id="8" name="Conector recto de flecha 7"/>
          <p:cNvCxnSpPr>
            <a:stCxn id="2" idx="3"/>
            <a:endCxn id="3" idx="2"/>
          </p:cNvCxnSpPr>
          <p:nvPr/>
        </p:nvCxnSpPr>
        <p:spPr>
          <a:xfrm flipV="1">
            <a:off x="3600911" y="2981512"/>
            <a:ext cx="2277332" cy="1133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de flecha 9"/>
          <p:cNvCxnSpPr>
            <a:stCxn id="5" idx="3"/>
            <a:endCxn id="6" idx="2"/>
          </p:cNvCxnSpPr>
          <p:nvPr/>
        </p:nvCxnSpPr>
        <p:spPr>
          <a:xfrm flipV="1">
            <a:off x="3600911" y="4988018"/>
            <a:ext cx="2355189" cy="6332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CuadroTexto 10"/>
          <p:cNvSpPr txBox="1"/>
          <p:nvPr/>
        </p:nvSpPr>
        <p:spPr>
          <a:xfrm>
            <a:off x="8112509" y="3156658"/>
            <a:ext cx="36666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/>
              <a:t>Comparo muestras de A y B para concluir sobre el comportamiento de las dos poblaciones</a:t>
            </a:r>
          </a:p>
        </p:txBody>
      </p:sp>
      <p:cxnSp>
        <p:nvCxnSpPr>
          <p:cNvPr id="13" name="Conector recto de flecha 12"/>
          <p:cNvCxnSpPr>
            <a:stCxn id="3" idx="6"/>
            <a:endCxn id="11" idx="1"/>
          </p:cNvCxnSpPr>
          <p:nvPr/>
        </p:nvCxnSpPr>
        <p:spPr>
          <a:xfrm>
            <a:off x="7805216" y="2981512"/>
            <a:ext cx="307293" cy="63681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de flecha 14"/>
          <p:cNvCxnSpPr>
            <a:stCxn id="6" idx="6"/>
            <a:endCxn id="11" idx="1"/>
          </p:cNvCxnSpPr>
          <p:nvPr/>
        </p:nvCxnSpPr>
        <p:spPr>
          <a:xfrm flipV="1">
            <a:off x="7883073" y="3618323"/>
            <a:ext cx="229436" cy="136969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4" name="Entrada de lápiz 13">
                <a:extLst>
                  <a:ext uri="{FF2B5EF4-FFF2-40B4-BE49-F238E27FC236}">
                    <a16:creationId xmlns:a16="http://schemas.microsoft.com/office/drawing/2014/main" id="{B45C67E4-4D05-4346-8CBB-1E56E4801355}"/>
                  </a:ext>
                </a:extLst>
              </p14:cNvPr>
              <p14:cNvContentPartPr/>
              <p14:nvPr/>
            </p14:nvContentPartPr>
            <p14:xfrm>
              <a:off x="1587976" y="2827466"/>
              <a:ext cx="17280" cy="130680"/>
            </p14:xfrm>
          </p:contentPart>
        </mc:Choice>
        <mc:Fallback xmlns="">
          <p:pic>
            <p:nvPicPr>
              <p:cNvPr id="14" name="Entrada de lápiz 13">
                <a:extLst>
                  <a:ext uri="{FF2B5EF4-FFF2-40B4-BE49-F238E27FC236}">
                    <a16:creationId xmlns:a16="http://schemas.microsoft.com/office/drawing/2014/main" id="{B45C67E4-4D05-4346-8CBB-1E56E480135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78976" y="2818826"/>
                <a:ext cx="34920" cy="148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48071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IMPORTANTE</a:t>
            </a:r>
            <a:r>
              <a:rPr lang="is-IS"/>
              <a:t>…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/>
              <a:t>En la práctica no tiene sentido tomar TODAS las muestras posibles, sería un proceso ineficiente. </a:t>
            </a:r>
          </a:p>
          <a:p>
            <a:r>
              <a:rPr lang="es-ES"/>
              <a:t>En la práctica se toma UNA ÚNICA muestra y con ella de concluye sobre la POBLACIÓN</a:t>
            </a:r>
          </a:p>
        </p:txBody>
      </p:sp>
    </p:spTree>
    <p:extLst>
      <p:ext uri="{BB962C8B-B14F-4D97-AF65-F5344CB8AC3E}">
        <p14:creationId xmlns:p14="http://schemas.microsoft.com/office/powerpoint/2010/main" val="216964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sz="3200" dirty="0"/>
              <a:t>PH para </a:t>
            </a:r>
            <a:r>
              <a:rPr lang="es-ES" sz="3200" dirty="0" err="1">
                <a:latin typeface="Symbol" charset="2"/>
                <a:cs typeface="Symbol" charset="2"/>
              </a:rPr>
              <a:t>p</a:t>
            </a:r>
            <a:r>
              <a:rPr lang="es-ES" sz="3200" baseline="-25000" dirty="0" err="1"/>
              <a:t>A</a:t>
            </a:r>
            <a:r>
              <a:rPr lang="es-ES" sz="3200" dirty="0" err="1"/>
              <a:t>-</a:t>
            </a:r>
            <a:r>
              <a:rPr lang="es-ES" sz="3200" dirty="0" err="1">
                <a:latin typeface="Symbol" charset="2"/>
                <a:cs typeface="Symbol" charset="2"/>
              </a:rPr>
              <a:t>p</a:t>
            </a:r>
            <a:r>
              <a:rPr lang="es-ES" sz="3200" baseline="-25000" dirty="0" err="1"/>
              <a:t>B</a:t>
            </a:r>
            <a:endParaRPr lang="es-ES" sz="3200" baseline="-25000" dirty="0"/>
          </a:p>
        </p:txBody>
      </p:sp>
      <p:sp>
        <p:nvSpPr>
          <p:cNvPr id="2" name="Marcador de pie de pá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636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35040" y="129979"/>
            <a:ext cx="10721920" cy="1442674"/>
          </a:xfrm>
        </p:spPr>
        <p:txBody>
          <a:bodyPr/>
          <a:lstStyle/>
          <a:p>
            <a:r>
              <a:rPr lang="es-ES"/>
              <a:t>Prueba de hipótesis</a:t>
            </a: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8241907" y="6492875"/>
            <a:ext cx="395009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5" name="CuadroTexto 4"/>
          <p:cNvSpPr txBox="1"/>
          <p:nvPr/>
        </p:nvSpPr>
        <p:spPr>
          <a:xfrm>
            <a:off x="989930" y="2097232"/>
            <a:ext cx="11075232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s-ES" dirty="0">
                <a:solidFill>
                  <a:srgbClr val="000000"/>
                </a:solidFill>
              </a:rPr>
              <a:t>Planteamiento de hipótesis estadística (La afirmación a comprobar debe poderse escribir como alguna de las siguientes hipótesis estadísticas)</a:t>
            </a:r>
          </a:p>
          <a:p>
            <a:pPr marL="800100" lvl="1" indent="-342900">
              <a:buFont typeface="Arial"/>
              <a:buChar char="•"/>
            </a:pPr>
            <a:r>
              <a:rPr lang="es-ES" dirty="0">
                <a:solidFill>
                  <a:srgbClr val="000000"/>
                </a:solidFill>
              </a:rPr>
              <a:t>Ho: </a:t>
            </a:r>
            <a:r>
              <a:rPr lang="es-ES" dirty="0" err="1">
                <a:solidFill>
                  <a:srgbClr val="000000"/>
                </a:solidFill>
                <a:latin typeface="Symbol" charset="2"/>
                <a:cs typeface="Symbol" charset="2"/>
              </a:rPr>
              <a:t>p</a:t>
            </a:r>
            <a:r>
              <a:rPr lang="es-ES" baseline="-25000" dirty="0" err="1">
                <a:solidFill>
                  <a:srgbClr val="000000"/>
                </a:solidFill>
              </a:rPr>
              <a:t>A</a:t>
            </a:r>
            <a:r>
              <a:rPr lang="es-ES" baseline="-25000" dirty="0">
                <a:solidFill>
                  <a:srgbClr val="000000"/>
                </a:solidFill>
              </a:rPr>
              <a:t> </a:t>
            </a:r>
            <a:r>
              <a:rPr lang="es-ES" dirty="0">
                <a:solidFill>
                  <a:srgbClr val="000000"/>
                </a:solidFill>
              </a:rPr>
              <a:t>= </a:t>
            </a:r>
            <a:r>
              <a:rPr lang="es-ES" dirty="0" err="1">
                <a:solidFill>
                  <a:srgbClr val="000000"/>
                </a:solidFill>
                <a:latin typeface="Symbol" charset="2"/>
                <a:cs typeface="Symbol" charset="2"/>
              </a:rPr>
              <a:t>p</a:t>
            </a:r>
            <a:r>
              <a:rPr lang="es-ES" baseline="-25000" dirty="0" err="1">
                <a:solidFill>
                  <a:srgbClr val="000000"/>
                </a:solidFill>
              </a:rPr>
              <a:t>B</a:t>
            </a:r>
            <a:r>
              <a:rPr lang="es-ES" dirty="0">
                <a:solidFill>
                  <a:srgbClr val="000000"/>
                </a:solidFill>
              </a:rPr>
              <a:t> vs Ha: </a:t>
            </a:r>
            <a:r>
              <a:rPr lang="es-ES" dirty="0" err="1">
                <a:solidFill>
                  <a:srgbClr val="000000"/>
                </a:solidFill>
                <a:latin typeface="Symbol" charset="2"/>
                <a:cs typeface="Symbol" charset="2"/>
              </a:rPr>
              <a:t>p</a:t>
            </a:r>
            <a:r>
              <a:rPr lang="es-ES" baseline="-25000" dirty="0" err="1">
                <a:solidFill>
                  <a:srgbClr val="000000"/>
                </a:solidFill>
              </a:rPr>
              <a:t>A</a:t>
            </a:r>
            <a:r>
              <a:rPr lang="es-ES" baseline="-25000" dirty="0">
                <a:solidFill>
                  <a:srgbClr val="000000"/>
                </a:solidFill>
              </a:rPr>
              <a:t> </a:t>
            </a:r>
            <a:r>
              <a:rPr lang="es-ES" dirty="0">
                <a:solidFill>
                  <a:srgbClr val="000000"/>
                </a:solidFill>
              </a:rPr>
              <a:t>≠ </a:t>
            </a:r>
            <a:r>
              <a:rPr lang="es-ES" dirty="0" err="1">
                <a:solidFill>
                  <a:srgbClr val="000000"/>
                </a:solidFill>
                <a:latin typeface="Symbol" charset="2"/>
                <a:cs typeface="Symbol" charset="2"/>
              </a:rPr>
              <a:t>p</a:t>
            </a:r>
            <a:r>
              <a:rPr lang="es-ES" baseline="-25000" dirty="0" err="1">
                <a:solidFill>
                  <a:srgbClr val="000000"/>
                </a:solidFill>
              </a:rPr>
              <a:t>B</a:t>
            </a:r>
            <a:endParaRPr lang="es-ES" baseline="-25000" dirty="0">
              <a:solidFill>
                <a:srgbClr val="000000"/>
              </a:solidFill>
            </a:endParaRPr>
          </a:p>
          <a:p>
            <a:pPr marL="800100" lvl="1" indent="-342900">
              <a:buFont typeface="Arial"/>
              <a:buChar char="•"/>
            </a:pPr>
            <a:r>
              <a:rPr lang="es-ES" dirty="0">
                <a:solidFill>
                  <a:srgbClr val="000000"/>
                </a:solidFill>
              </a:rPr>
              <a:t>Ho: </a:t>
            </a:r>
            <a:r>
              <a:rPr lang="es-ES" dirty="0" err="1">
                <a:solidFill>
                  <a:srgbClr val="000000"/>
                </a:solidFill>
                <a:latin typeface="Symbol" charset="2"/>
                <a:cs typeface="Symbol" charset="2"/>
              </a:rPr>
              <a:t>p</a:t>
            </a:r>
            <a:r>
              <a:rPr lang="es-ES" baseline="-25000" dirty="0" err="1">
                <a:solidFill>
                  <a:srgbClr val="000000"/>
                </a:solidFill>
              </a:rPr>
              <a:t>A</a:t>
            </a:r>
            <a:r>
              <a:rPr lang="es-ES" dirty="0" err="1">
                <a:solidFill>
                  <a:srgbClr val="000000"/>
                </a:solidFill>
              </a:rPr>
              <a:t>-</a:t>
            </a:r>
            <a:r>
              <a:rPr lang="es-ES" dirty="0" err="1">
                <a:solidFill>
                  <a:srgbClr val="000000"/>
                </a:solidFill>
                <a:latin typeface="Symbol" charset="2"/>
                <a:cs typeface="Symbol" charset="2"/>
              </a:rPr>
              <a:t>p</a:t>
            </a:r>
            <a:r>
              <a:rPr lang="es-ES" baseline="-25000" dirty="0" err="1">
                <a:solidFill>
                  <a:srgbClr val="000000"/>
                </a:solidFill>
              </a:rPr>
              <a:t>B</a:t>
            </a:r>
            <a:r>
              <a:rPr lang="es-ES" baseline="-25000" dirty="0">
                <a:solidFill>
                  <a:srgbClr val="000000"/>
                </a:solidFill>
              </a:rPr>
              <a:t> </a:t>
            </a:r>
            <a:r>
              <a:rPr lang="es-ES" dirty="0">
                <a:solidFill>
                  <a:srgbClr val="000000"/>
                </a:solidFill>
              </a:rPr>
              <a:t>≤ 0 vs Ha: </a:t>
            </a:r>
            <a:r>
              <a:rPr lang="es-ES" dirty="0" err="1">
                <a:solidFill>
                  <a:srgbClr val="000000"/>
                </a:solidFill>
                <a:latin typeface="Symbol" charset="2"/>
                <a:cs typeface="Symbol" charset="2"/>
              </a:rPr>
              <a:t>p</a:t>
            </a:r>
            <a:r>
              <a:rPr lang="es-ES" baseline="-25000" dirty="0" err="1">
                <a:solidFill>
                  <a:srgbClr val="000000"/>
                </a:solidFill>
              </a:rPr>
              <a:t>A</a:t>
            </a:r>
            <a:r>
              <a:rPr lang="es-ES" dirty="0" err="1">
                <a:solidFill>
                  <a:srgbClr val="000000"/>
                </a:solidFill>
              </a:rPr>
              <a:t>-</a:t>
            </a:r>
            <a:r>
              <a:rPr lang="es-ES" dirty="0" err="1">
                <a:solidFill>
                  <a:srgbClr val="000000"/>
                </a:solidFill>
                <a:latin typeface="Symbol" charset="2"/>
                <a:cs typeface="Symbol" charset="2"/>
              </a:rPr>
              <a:t>p</a:t>
            </a:r>
            <a:r>
              <a:rPr lang="es-ES" baseline="-25000" dirty="0" err="1">
                <a:solidFill>
                  <a:srgbClr val="000000"/>
                </a:solidFill>
              </a:rPr>
              <a:t>B</a:t>
            </a:r>
            <a:r>
              <a:rPr lang="es-ES" baseline="-25000" dirty="0">
                <a:solidFill>
                  <a:srgbClr val="000000"/>
                </a:solidFill>
              </a:rPr>
              <a:t> </a:t>
            </a:r>
            <a:r>
              <a:rPr lang="es-ES" dirty="0">
                <a:solidFill>
                  <a:srgbClr val="000000"/>
                </a:solidFill>
              </a:rPr>
              <a:t>&gt; 0</a:t>
            </a:r>
            <a:endParaRPr lang="es-ES" baseline="-25000" dirty="0">
              <a:solidFill>
                <a:srgbClr val="000000"/>
              </a:solidFill>
            </a:endParaRPr>
          </a:p>
          <a:p>
            <a:pPr marL="800100" lvl="1" indent="-342900">
              <a:buFont typeface="Arial"/>
              <a:buChar char="•"/>
            </a:pPr>
            <a:r>
              <a:rPr lang="es-ES" dirty="0">
                <a:solidFill>
                  <a:srgbClr val="000000"/>
                </a:solidFill>
              </a:rPr>
              <a:t>Ho: </a:t>
            </a:r>
            <a:r>
              <a:rPr lang="es-ES" dirty="0" err="1">
                <a:solidFill>
                  <a:srgbClr val="000000"/>
                </a:solidFill>
                <a:latin typeface="Symbol" charset="2"/>
                <a:cs typeface="Symbol" charset="2"/>
              </a:rPr>
              <a:t>p</a:t>
            </a:r>
            <a:r>
              <a:rPr lang="es-ES" baseline="-25000" dirty="0" err="1">
                <a:solidFill>
                  <a:srgbClr val="000000"/>
                </a:solidFill>
              </a:rPr>
              <a:t>A</a:t>
            </a:r>
            <a:r>
              <a:rPr lang="es-ES" dirty="0" err="1">
                <a:solidFill>
                  <a:srgbClr val="000000"/>
                </a:solidFill>
              </a:rPr>
              <a:t>-</a:t>
            </a:r>
            <a:r>
              <a:rPr lang="es-ES" dirty="0" err="1">
                <a:solidFill>
                  <a:srgbClr val="000000"/>
                </a:solidFill>
                <a:latin typeface="Symbol" charset="2"/>
                <a:cs typeface="Symbol" charset="2"/>
              </a:rPr>
              <a:t>p</a:t>
            </a:r>
            <a:r>
              <a:rPr lang="es-ES" baseline="-25000" dirty="0" err="1">
                <a:solidFill>
                  <a:srgbClr val="000000"/>
                </a:solidFill>
              </a:rPr>
              <a:t>B</a:t>
            </a:r>
            <a:r>
              <a:rPr lang="es-ES" dirty="0">
                <a:solidFill>
                  <a:srgbClr val="000000"/>
                </a:solidFill>
              </a:rPr>
              <a:t> ≥ 0 vs Ha: </a:t>
            </a:r>
            <a:r>
              <a:rPr lang="es-ES" dirty="0" err="1">
                <a:solidFill>
                  <a:srgbClr val="000000"/>
                </a:solidFill>
                <a:latin typeface="Symbol" charset="2"/>
                <a:cs typeface="Symbol" charset="2"/>
              </a:rPr>
              <a:t>p</a:t>
            </a:r>
            <a:r>
              <a:rPr lang="es-ES" baseline="-25000" dirty="0" err="1">
                <a:solidFill>
                  <a:srgbClr val="000000"/>
                </a:solidFill>
              </a:rPr>
              <a:t>A</a:t>
            </a:r>
            <a:r>
              <a:rPr lang="es-ES" dirty="0" err="1">
                <a:solidFill>
                  <a:srgbClr val="000000"/>
                </a:solidFill>
              </a:rPr>
              <a:t>-</a:t>
            </a:r>
            <a:r>
              <a:rPr lang="es-ES" dirty="0" err="1">
                <a:solidFill>
                  <a:srgbClr val="000000"/>
                </a:solidFill>
                <a:latin typeface="Symbol" charset="2"/>
                <a:cs typeface="Symbol" charset="2"/>
              </a:rPr>
              <a:t>p</a:t>
            </a:r>
            <a:r>
              <a:rPr lang="es-ES" baseline="-25000" dirty="0" err="1">
                <a:solidFill>
                  <a:srgbClr val="000000"/>
                </a:solidFill>
              </a:rPr>
              <a:t>B</a:t>
            </a:r>
            <a:r>
              <a:rPr lang="es-ES" baseline="-25000" dirty="0">
                <a:solidFill>
                  <a:srgbClr val="000000"/>
                </a:solidFill>
              </a:rPr>
              <a:t> </a:t>
            </a:r>
            <a:r>
              <a:rPr lang="es-ES" dirty="0">
                <a:solidFill>
                  <a:srgbClr val="000000"/>
                </a:solidFill>
              </a:rPr>
              <a:t>&lt; 0</a:t>
            </a:r>
            <a:endParaRPr lang="es-ES" baseline="-25000" dirty="0">
              <a:solidFill>
                <a:srgbClr val="000000"/>
              </a:solidFill>
            </a:endParaRPr>
          </a:p>
          <a:p>
            <a:pPr marL="800100" lvl="1" indent="-342900">
              <a:buFont typeface="Arial"/>
              <a:buChar char="•"/>
            </a:pPr>
            <a:endParaRPr lang="es-ES" baseline="-25000" dirty="0">
              <a:solidFill>
                <a:srgbClr val="000000"/>
              </a:solidFill>
            </a:endParaRPr>
          </a:p>
          <a:p>
            <a:pPr marL="342900" indent="-342900">
              <a:buAutoNum type="arabicPeriod"/>
            </a:pPr>
            <a:r>
              <a:rPr lang="es-ES" dirty="0">
                <a:solidFill>
                  <a:srgbClr val="000000"/>
                </a:solidFill>
              </a:rPr>
              <a:t>Valores críticos y zonas de rechazo y no-rechazo</a:t>
            </a:r>
          </a:p>
          <a:p>
            <a:pPr marL="800100" lvl="1" indent="-342900">
              <a:buFont typeface="Arial"/>
              <a:buChar char="•"/>
            </a:pPr>
            <a:r>
              <a:rPr lang="es-ES" dirty="0">
                <a:solidFill>
                  <a:srgbClr val="000000"/>
                </a:solidFill>
              </a:rPr>
              <a:t>Si la prueba es de dos colas –</a:t>
            </a:r>
            <a:r>
              <a:rPr lang="es-ES" dirty="0" err="1">
                <a:solidFill>
                  <a:srgbClr val="000000"/>
                </a:solidFill>
              </a:rPr>
              <a:t>Z</a:t>
            </a:r>
            <a:r>
              <a:rPr lang="es-ES" baseline="-25000" dirty="0" err="1">
                <a:solidFill>
                  <a:srgbClr val="000000"/>
                </a:solidFill>
                <a:latin typeface="Symbol" charset="2"/>
                <a:cs typeface="Symbol" charset="2"/>
              </a:rPr>
              <a:t>a</a:t>
            </a:r>
            <a:r>
              <a:rPr lang="es-ES" baseline="-25000" dirty="0">
                <a:solidFill>
                  <a:srgbClr val="000000"/>
                </a:solidFill>
              </a:rPr>
              <a:t>/2</a:t>
            </a:r>
            <a:r>
              <a:rPr lang="es-ES" dirty="0">
                <a:solidFill>
                  <a:srgbClr val="000000"/>
                </a:solidFill>
              </a:rPr>
              <a:t> y </a:t>
            </a:r>
            <a:r>
              <a:rPr lang="es-ES" dirty="0" err="1">
                <a:solidFill>
                  <a:srgbClr val="000000"/>
                </a:solidFill>
              </a:rPr>
              <a:t>Z</a:t>
            </a:r>
            <a:r>
              <a:rPr lang="es-ES" baseline="-25000" dirty="0" err="1">
                <a:solidFill>
                  <a:srgbClr val="000000"/>
                </a:solidFill>
                <a:latin typeface="Symbol" charset="2"/>
                <a:cs typeface="Symbol" charset="2"/>
              </a:rPr>
              <a:t>a</a:t>
            </a:r>
            <a:r>
              <a:rPr lang="es-ES" baseline="-25000" dirty="0">
                <a:solidFill>
                  <a:srgbClr val="000000"/>
                </a:solidFill>
              </a:rPr>
              <a:t>/2</a:t>
            </a:r>
            <a:r>
              <a:rPr lang="es-ES" dirty="0">
                <a:solidFill>
                  <a:srgbClr val="000000"/>
                </a:solidFill>
              </a:rPr>
              <a:t> definen las zonas.</a:t>
            </a:r>
          </a:p>
          <a:p>
            <a:pPr marL="800100" lvl="1" indent="-342900">
              <a:buFont typeface="Arial"/>
              <a:buChar char="•"/>
            </a:pPr>
            <a:r>
              <a:rPr lang="es-ES" dirty="0">
                <a:solidFill>
                  <a:srgbClr val="000000"/>
                </a:solidFill>
              </a:rPr>
              <a:t>Si la prueba es de cola derecha </a:t>
            </a:r>
            <a:r>
              <a:rPr lang="es-ES" dirty="0" err="1">
                <a:solidFill>
                  <a:srgbClr val="000000"/>
                </a:solidFill>
              </a:rPr>
              <a:t>Z</a:t>
            </a:r>
            <a:r>
              <a:rPr lang="es-ES" baseline="-25000" dirty="0" err="1">
                <a:solidFill>
                  <a:srgbClr val="000000"/>
                </a:solidFill>
                <a:latin typeface="Symbol" charset="2"/>
                <a:cs typeface="Symbol" charset="2"/>
              </a:rPr>
              <a:t>a</a:t>
            </a:r>
            <a:r>
              <a:rPr lang="es-ES" dirty="0">
                <a:solidFill>
                  <a:srgbClr val="000000"/>
                </a:solidFill>
              </a:rPr>
              <a:t> define las zonas.</a:t>
            </a:r>
          </a:p>
          <a:p>
            <a:pPr marL="800100" lvl="1" indent="-342900">
              <a:buFont typeface="Arial"/>
              <a:buChar char="•"/>
            </a:pPr>
            <a:r>
              <a:rPr lang="es-ES" dirty="0">
                <a:solidFill>
                  <a:srgbClr val="000000"/>
                </a:solidFill>
              </a:rPr>
              <a:t>Si la prueba es de cola izquierda -</a:t>
            </a:r>
            <a:r>
              <a:rPr lang="es-ES" dirty="0" err="1">
                <a:solidFill>
                  <a:srgbClr val="000000"/>
                </a:solidFill>
              </a:rPr>
              <a:t>Z</a:t>
            </a:r>
            <a:r>
              <a:rPr lang="es-ES" baseline="-25000" dirty="0" err="1">
                <a:solidFill>
                  <a:srgbClr val="000000"/>
                </a:solidFill>
                <a:latin typeface="Symbol" charset="2"/>
                <a:cs typeface="Symbol" charset="2"/>
              </a:rPr>
              <a:t>a</a:t>
            </a:r>
            <a:r>
              <a:rPr lang="es-ES" dirty="0">
                <a:solidFill>
                  <a:srgbClr val="000000"/>
                </a:solidFill>
              </a:rPr>
              <a:t> define las zonas.</a:t>
            </a:r>
          </a:p>
          <a:p>
            <a:pPr lvl="1"/>
            <a:endParaRPr lang="es-ES" dirty="0">
              <a:solidFill>
                <a:srgbClr val="000000"/>
              </a:solidFill>
            </a:endParaRPr>
          </a:p>
          <a:p>
            <a:pPr marL="342900" indent="-342900">
              <a:buAutoNum type="arabicPeriod"/>
            </a:pPr>
            <a:r>
              <a:rPr lang="es-ES" dirty="0">
                <a:solidFill>
                  <a:srgbClr val="000000"/>
                </a:solidFill>
              </a:rPr>
              <a:t>Valor de prueba</a:t>
            </a:r>
          </a:p>
          <a:p>
            <a:endParaRPr lang="es-ES" dirty="0">
              <a:solidFill>
                <a:srgbClr val="000000"/>
              </a:solidFill>
            </a:endParaRPr>
          </a:p>
          <a:p>
            <a:endParaRPr lang="es-ES" dirty="0">
              <a:solidFill>
                <a:srgbClr val="000000"/>
              </a:solidFill>
            </a:endParaRPr>
          </a:p>
          <a:p>
            <a:endParaRPr lang="es-ES" dirty="0">
              <a:solidFill>
                <a:srgbClr val="000000"/>
              </a:solidFill>
            </a:endParaRPr>
          </a:p>
          <a:p>
            <a:pPr marL="342900" indent="-342900">
              <a:buAutoNum type="arabicPeriod"/>
            </a:pPr>
            <a:r>
              <a:rPr lang="es-ES" dirty="0">
                <a:solidFill>
                  <a:srgbClr val="000000"/>
                </a:solidFill>
              </a:rPr>
              <a:t>Decisión estadística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8480" y="5211129"/>
            <a:ext cx="3743108" cy="1065746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2936" y="5268411"/>
            <a:ext cx="2022572" cy="797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340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291426" y="194712"/>
            <a:ext cx="3138371" cy="1442674"/>
          </a:xfrm>
        </p:spPr>
        <p:txBody>
          <a:bodyPr/>
          <a:lstStyle/>
          <a:p>
            <a:r>
              <a:rPr lang="es-ES"/>
              <a:t>Ejemplo</a:t>
            </a:r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503" y="2298981"/>
            <a:ext cx="11422303" cy="2581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611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8012867" y="202975"/>
            <a:ext cx="3644445" cy="1442674"/>
          </a:xfrm>
        </p:spPr>
        <p:txBody>
          <a:bodyPr/>
          <a:lstStyle/>
          <a:p>
            <a:r>
              <a:rPr lang="es-ES">
                <a:solidFill>
                  <a:srgbClr val="000000"/>
                </a:solidFill>
              </a:rPr>
              <a:t>Ejemplo</a:t>
            </a:r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>
          <a:xfrm>
            <a:off x="8241907" y="6492875"/>
            <a:ext cx="3950093" cy="365125"/>
          </a:xfrm>
        </p:spPr>
        <p:txBody>
          <a:bodyPr/>
          <a:lstStyle/>
          <a:p>
            <a:endParaRPr lang="en-U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4224" y="3491397"/>
            <a:ext cx="9005112" cy="3296787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1013387" y="2012038"/>
            <a:ext cx="280163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>
                <a:solidFill>
                  <a:srgbClr val="000000"/>
                </a:solidFill>
              </a:rPr>
              <a:t>Ho: </a:t>
            </a:r>
            <a:r>
              <a:rPr lang="es-ES">
                <a:solidFill>
                  <a:srgbClr val="000000"/>
                </a:solidFill>
                <a:latin typeface="Symbol" charset="2"/>
                <a:cs typeface="Symbol" charset="2"/>
              </a:rPr>
              <a:t>p</a:t>
            </a:r>
            <a:r>
              <a:rPr lang="es-ES" baseline="-25000">
                <a:solidFill>
                  <a:srgbClr val="000000"/>
                </a:solidFill>
              </a:rPr>
              <a:t>1</a:t>
            </a:r>
            <a:r>
              <a:rPr lang="es-ES">
                <a:solidFill>
                  <a:srgbClr val="000000"/>
                </a:solidFill>
              </a:rPr>
              <a:t>-</a:t>
            </a:r>
            <a:r>
              <a:rPr lang="es-ES">
                <a:solidFill>
                  <a:srgbClr val="000000"/>
                </a:solidFill>
                <a:latin typeface="Symbol" charset="2"/>
                <a:cs typeface="Symbol" charset="2"/>
              </a:rPr>
              <a:t>p</a:t>
            </a:r>
            <a:r>
              <a:rPr lang="es-ES" baseline="-25000">
                <a:solidFill>
                  <a:srgbClr val="000000"/>
                </a:solidFill>
              </a:rPr>
              <a:t>2 </a:t>
            </a:r>
            <a:r>
              <a:rPr lang="es-ES">
                <a:solidFill>
                  <a:srgbClr val="000000"/>
                </a:solidFill>
              </a:rPr>
              <a:t>≤ 0</a:t>
            </a:r>
          </a:p>
          <a:p>
            <a:pPr lvl="1"/>
            <a:r>
              <a:rPr lang="es-ES">
                <a:solidFill>
                  <a:srgbClr val="000000"/>
                </a:solidFill>
              </a:rPr>
              <a:t>Ha: </a:t>
            </a:r>
            <a:r>
              <a:rPr lang="es-ES">
                <a:solidFill>
                  <a:srgbClr val="000000"/>
                </a:solidFill>
                <a:latin typeface="Symbol" charset="2"/>
                <a:cs typeface="Symbol" charset="2"/>
              </a:rPr>
              <a:t>p</a:t>
            </a:r>
            <a:r>
              <a:rPr lang="es-ES" baseline="-25000">
                <a:solidFill>
                  <a:srgbClr val="000000"/>
                </a:solidFill>
              </a:rPr>
              <a:t>1</a:t>
            </a:r>
            <a:r>
              <a:rPr lang="es-ES">
                <a:solidFill>
                  <a:srgbClr val="000000"/>
                </a:solidFill>
              </a:rPr>
              <a:t>-</a:t>
            </a:r>
            <a:r>
              <a:rPr lang="es-ES">
                <a:solidFill>
                  <a:srgbClr val="000000"/>
                </a:solidFill>
                <a:latin typeface="Symbol" charset="2"/>
                <a:cs typeface="Symbol" charset="2"/>
              </a:rPr>
              <a:t>p</a:t>
            </a:r>
            <a:r>
              <a:rPr lang="es-ES" baseline="-25000">
                <a:solidFill>
                  <a:srgbClr val="000000"/>
                </a:solidFill>
              </a:rPr>
              <a:t>2 </a:t>
            </a:r>
            <a:r>
              <a:rPr lang="es-ES">
                <a:solidFill>
                  <a:srgbClr val="000000"/>
                </a:solidFill>
              </a:rPr>
              <a:t>&gt; 0</a:t>
            </a:r>
            <a:endParaRPr lang="es-ES" baseline="-25000">
              <a:solidFill>
                <a:srgbClr val="000000"/>
              </a:solidFill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3484" y="2782377"/>
            <a:ext cx="3076360" cy="694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671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sz="3200" dirty="0"/>
              <a:t>PH para </a:t>
            </a:r>
            <a:r>
              <a:rPr lang="es-ES" sz="3200" dirty="0">
                <a:latin typeface="Symbol" charset="2"/>
                <a:cs typeface="Symbol" charset="2"/>
              </a:rPr>
              <a:t>m</a:t>
            </a:r>
            <a:r>
              <a:rPr lang="es-ES" sz="3200" baseline="-25000" dirty="0"/>
              <a:t>A</a:t>
            </a:r>
            <a:r>
              <a:rPr lang="es-ES" sz="3200" dirty="0"/>
              <a:t>-</a:t>
            </a:r>
            <a:r>
              <a:rPr lang="es-ES" sz="3200" dirty="0" err="1">
                <a:latin typeface="Symbol" charset="2"/>
                <a:cs typeface="Symbol" charset="2"/>
              </a:rPr>
              <a:t>m</a:t>
            </a:r>
            <a:r>
              <a:rPr lang="es-ES" sz="3200" baseline="-25000" dirty="0" err="1"/>
              <a:t>B</a:t>
            </a:r>
            <a:endParaRPr lang="es-ES" sz="3200" baseline="-25000" dirty="0"/>
          </a:p>
        </p:txBody>
      </p:sp>
      <p:sp>
        <p:nvSpPr>
          <p:cNvPr id="5" name="Subtítulo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/>
              <a:t>con </a:t>
            </a:r>
            <a:r>
              <a:rPr lang="es-ES">
                <a:latin typeface="Symbol" charset="2"/>
                <a:cs typeface="Symbol" charset="2"/>
              </a:rPr>
              <a:t>s</a:t>
            </a:r>
            <a:r>
              <a:rPr lang="es-ES" baseline="30000"/>
              <a:t>2</a:t>
            </a:r>
            <a:r>
              <a:rPr lang="es-ES" baseline="-25000"/>
              <a:t>A</a:t>
            </a:r>
            <a:r>
              <a:rPr lang="es-ES"/>
              <a:t> y </a:t>
            </a:r>
            <a:r>
              <a:rPr lang="es-ES">
                <a:latin typeface="Symbol" charset="2"/>
                <a:cs typeface="Symbol" charset="2"/>
              </a:rPr>
              <a:t>s</a:t>
            </a:r>
            <a:r>
              <a:rPr lang="es-ES" baseline="30000"/>
              <a:t>2</a:t>
            </a:r>
            <a:r>
              <a:rPr lang="es-ES" baseline="-25000"/>
              <a:t>B</a:t>
            </a:r>
            <a:r>
              <a:rPr lang="es-ES"/>
              <a:t> conocidas</a:t>
            </a:r>
          </a:p>
        </p:txBody>
      </p:sp>
      <p:sp>
        <p:nvSpPr>
          <p:cNvPr id="2" name="Marcador de pie de página 1"/>
          <p:cNvSpPr>
            <a:spLocks noGrp="1"/>
          </p:cNvSpPr>
          <p:nvPr>
            <p:ph type="ftr" sz="quarter" idx="11"/>
          </p:nvPr>
        </p:nvSpPr>
        <p:spPr>
          <a:xfrm>
            <a:off x="8241907" y="6492875"/>
            <a:ext cx="3950093" cy="36512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13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35040" y="129979"/>
            <a:ext cx="10721920" cy="1442674"/>
          </a:xfrm>
        </p:spPr>
        <p:txBody>
          <a:bodyPr/>
          <a:lstStyle/>
          <a:p>
            <a:r>
              <a:rPr lang="es-ES"/>
              <a:t>Prueba de hipótesis</a:t>
            </a:r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>
          <a:xfrm>
            <a:off x="8241907" y="6492875"/>
            <a:ext cx="395009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5" name="CuadroTexto 4"/>
          <p:cNvSpPr txBox="1"/>
          <p:nvPr/>
        </p:nvSpPr>
        <p:spPr>
          <a:xfrm>
            <a:off x="973220" y="2097254"/>
            <a:ext cx="11075232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s-ES">
                <a:solidFill>
                  <a:srgbClr val="000000"/>
                </a:solidFill>
              </a:rPr>
              <a:t>Planteamiento de hipótesis estadística (La afirmación a comprobar debe poderse escribir como alguna de las siguientes hipótesis estadísticas)</a:t>
            </a:r>
          </a:p>
          <a:p>
            <a:pPr marL="800100" lvl="1" indent="-342900">
              <a:buFont typeface="Arial"/>
              <a:buChar char="•"/>
            </a:pPr>
            <a:r>
              <a:rPr lang="es-ES">
                <a:solidFill>
                  <a:srgbClr val="000000"/>
                </a:solidFill>
              </a:rPr>
              <a:t>Ho: </a:t>
            </a:r>
            <a:r>
              <a:rPr lang="es-ES" err="1">
                <a:solidFill>
                  <a:srgbClr val="000000"/>
                </a:solidFill>
                <a:latin typeface="Symbol" charset="2"/>
                <a:cs typeface="Symbol" charset="2"/>
              </a:rPr>
              <a:t>m</a:t>
            </a:r>
            <a:r>
              <a:rPr lang="es-ES" baseline="-25000" err="1">
                <a:solidFill>
                  <a:srgbClr val="000000"/>
                </a:solidFill>
              </a:rPr>
              <a:t>A</a:t>
            </a:r>
            <a:r>
              <a:rPr lang="es-ES" err="1">
                <a:solidFill>
                  <a:srgbClr val="000000"/>
                </a:solidFill>
              </a:rPr>
              <a:t>-</a:t>
            </a:r>
            <a:r>
              <a:rPr lang="es-ES" err="1">
                <a:solidFill>
                  <a:srgbClr val="000000"/>
                </a:solidFill>
                <a:latin typeface="Symbol" charset="2"/>
                <a:cs typeface="Symbol" charset="2"/>
              </a:rPr>
              <a:t>m</a:t>
            </a:r>
            <a:r>
              <a:rPr lang="es-ES" baseline="-25000" err="1">
                <a:solidFill>
                  <a:srgbClr val="000000"/>
                </a:solidFill>
              </a:rPr>
              <a:t>B</a:t>
            </a:r>
            <a:r>
              <a:rPr lang="es-ES" baseline="-25000">
                <a:solidFill>
                  <a:srgbClr val="000000"/>
                </a:solidFill>
              </a:rPr>
              <a:t> </a:t>
            </a:r>
            <a:r>
              <a:rPr lang="es-ES">
                <a:solidFill>
                  <a:srgbClr val="000000"/>
                </a:solidFill>
              </a:rPr>
              <a:t>= d</a:t>
            </a:r>
            <a:r>
              <a:rPr lang="es-ES" baseline="-25000">
                <a:solidFill>
                  <a:srgbClr val="000000"/>
                </a:solidFill>
              </a:rPr>
              <a:t>0</a:t>
            </a:r>
            <a:r>
              <a:rPr lang="es-ES">
                <a:solidFill>
                  <a:srgbClr val="000000"/>
                </a:solidFill>
              </a:rPr>
              <a:t> vs Ha: </a:t>
            </a:r>
            <a:r>
              <a:rPr lang="es-ES" err="1">
                <a:solidFill>
                  <a:srgbClr val="000000"/>
                </a:solidFill>
                <a:latin typeface="Symbol" charset="2"/>
                <a:cs typeface="Symbol" charset="2"/>
              </a:rPr>
              <a:t>m</a:t>
            </a:r>
            <a:r>
              <a:rPr lang="es-ES" baseline="-25000" err="1">
                <a:solidFill>
                  <a:srgbClr val="000000"/>
                </a:solidFill>
              </a:rPr>
              <a:t>A</a:t>
            </a:r>
            <a:r>
              <a:rPr lang="es-ES" err="1">
                <a:solidFill>
                  <a:srgbClr val="000000"/>
                </a:solidFill>
              </a:rPr>
              <a:t>-</a:t>
            </a:r>
            <a:r>
              <a:rPr lang="es-ES" err="1">
                <a:solidFill>
                  <a:srgbClr val="000000"/>
                </a:solidFill>
                <a:latin typeface="Symbol" charset="2"/>
                <a:cs typeface="Symbol" charset="2"/>
              </a:rPr>
              <a:t>m</a:t>
            </a:r>
            <a:r>
              <a:rPr lang="es-ES" baseline="-25000" err="1">
                <a:solidFill>
                  <a:srgbClr val="000000"/>
                </a:solidFill>
              </a:rPr>
              <a:t>B</a:t>
            </a:r>
            <a:r>
              <a:rPr lang="es-ES" baseline="-25000">
                <a:solidFill>
                  <a:srgbClr val="000000"/>
                </a:solidFill>
              </a:rPr>
              <a:t> </a:t>
            </a:r>
            <a:r>
              <a:rPr lang="es-ES">
                <a:solidFill>
                  <a:srgbClr val="000000"/>
                </a:solidFill>
              </a:rPr>
              <a:t>≠ d</a:t>
            </a:r>
            <a:r>
              <a:rPr lang="es-ES" baseline="-25000">
                <a:solidFill>
                  <a:srgbClr val="000000"/>
                </a:solidFill>
              </a:rPr>
              <a:t>0</a:t>
            </a:r>
          </a:p>
          <a:p>
            <a:pPr marL="800100" lvl="1" indent="-342900">
              <a:buFont typeface="Arial"/>
              <a:buChar char="•"/>
            </a:pPr>
            <a:r>
              <a:rPr lang="es-ES">
                <a:solidFill>
                  <a:srgbClr val="000000"/>
                </a:solidFill>
              </a:rPr>
              <a:t>Ho: </a:t>
            </a:r>
            <a:r>
              <a:rPr lang="es-ES" err="1">
                <a:solidFill>
                  <a:srgbClr val="000000"/>
                </a:solidFill>
                <a:latin typeface="Symbol" charset="2"/>
                <a:cs typeface="Symbol" charset="2"/>
              </a:rPr>
              <a:t>m</a:t>
            </a:r>
            <a:r>
              <a:rPr lang="es-ES" baseline="-25000" err="1">
                <a:solidFill>
                  <a:srgbClr val="000000"/>
                </a:solidFill>
              </a:rPr>
              <a:t>A</a:t>
            </a:r>
            <a:r>
              <a:rPr lang="es-ES" err="1">
                <a:solidFill>
                  <a:srgbClr val="000000"/>
                </a:solidFill>
              </a:rPr>
              <a:t>-</a:t>
            </a:r>
            <a:r>
              <a:rPr lang="es-ES" err="1">
                <a:solidFill>
                  <a:srgbClr val="000000"/>
                </a:solidFill>
                <a:latin typeface="Symbol" charset="2"/>
                <a:cs typeface="Symbol" charset="2"/>
              </a:rPr>
              <a:t>m</a:t>
            </a:r>
            <a:r>
              <a:rPr lang="es-ES" baseline="-25000" err="1">
                <a:solidFill>
                  <a:srgbClr val="000000"/>
                </a:solidFill>
              </a:rPr>
              <a:t>B</a:t>
            </a:r>
            <a:r>
              <a:rPr lang="es-ES" baseline="-25000">
                <a:solidFill>
                  <a:srgbClr val="000000"/>
                </a:solidFill>
              </a:rPr>
              <a:t> </a:t>
            </a:r>
            <a:r>
              <a:rPr lang="es-ES">
                <a:solidFill>
                  <a:srgbClr val="000000"/>
                </a:solidFill>
              </a:rPr>
              <a:t>≤ d</a:t>
            </a:r>
            <a:r>
              <a:rPr lang="es-ES" baseline="-25000">
                <a:solidFill>
                  <a:srgbClr val="000000"/>
                </a:solidFill>
              </a:rPr>
              <a:t>0</a:t>
            </a:r>
            <a:r>
              <a:rPr lang="es-ES">
                <a:solidFill>
                  <a:srgbClr val="000000"/>
                </a:solidFill>
              </a:rPr>
              <a:t> vs Ha: </a:t>
            </a:r>
            <a:r>
              <a:rPr lang="es-ES" err="1">
                <a:solidFill>
                  <a:srgbClr val="000000"/>
                </a:solidFill>
                <a:latin typeface="Symbol" charset="2"/>
                <a:cs typeface="Symbol" charset="2"/>
              </a:rPr>
              <a:t>m</a:t>
            </a:r>
            <a:r>
              <a:rPr lang="es-ES" baseline="-25000" err="1">
                <a:solidFill>
                  <a:srgbClr val="000000"/>
                </a:solidFill>
              </a:rPr>
              <a:t>A</a:t>
            </a:r>
            <a:r>
              <a:rPr lang="es-ES" err="1">
                <a:solidFill>
                  <a:srgbClr val="000000"/>
                </a:solidFill>
              </a:rPr>
              <a:t>-</a:t>
            </a:r>
            <a:r>
              <a:rPr lang="es-ES" err="1">
                <a:solidFill>
                  <a:srgbClr val="000000"/>
                </a:solidFill>
                <a:latin typeface="Symbol" charset="2"/>
                <a:cs typeface="Symbol" charset="2"/>
              </a:rPr>
              <a:t>m</a:t>
            </a:r>
            <a:r>
              <a:rPr lang="es-ES" baseline="-25000" err="1">
                <a:solidFill>
                  <a:srgbClr val="000000"/>
                </a:solidFill>
              </a:rPr>
              <a:t>B</a:t>
            </a:r>
            <a:r>
              <a:rPr lang="es-ES" baseline="-25000">
                <a:solidFill>
                  <a:srgbClr val="000000"/>
                </a:solidFill>
              </a:rPr>
              <a:t> </a:t>
            </a:r>
            <a:r>
              <a:rPr lang="es-ES">
                <a:solidFill>
                  <a:srgbClr val="000000"/>
                </a:solidFill>
              </a:rPr>
              <a:t>&gt; d</a:t>
            </a:r>
            <a:r>
              <a:rPr lang="es-ES" baseline="-25000">
                <a:solidFill>
                  <a:srgbClr val="000000"/>
                </a:solidFill>
              </a:rPr>
              <a:t>0</a:t>
            </a:r>
          </a:p>
          <a:p>
            <a:pPr marL="800100" lvl="1" indent="-342900">
              <a:buFont typeface="Arial"/>
              <a:buChar char="•"/>
            </a:pPr>
            <a:r>
              <a:rPr lang="es-ES">
                <a:solidFill>
                  <a:srgbClr val="000000"/>
                </a:solidFill>
              </a:rPr>
              <a:t>Ho: </a:t>
            </a:r>
            <a:r>
              <a:rPr lang="es-ES" err="1">
                <a:solidFill>
                  <a:srgbClr val="000000"/>
                </a:solidFill>
                <a:latin typeface="Symbol" charset="2"/>
                <a:cs typeface="Symbol" charset="2"/>
              </a:rPr>
              <a:t>m</a:t>
            </a:r>
            <a:r>
              <a:rPr lang="es-ES" baseline="-25000" err="1">
                <a:solidFill>
                  <a:srgbClr val="000000"/>
                </a:solidFill>
              </a:rPr>
              <a:t>A</a:t>
            </a:r>
            <a:r>
              <a:rPr lang="es-ES" err="1">
                <a:solidFill>
                  <a:srgbClr val="000000"/>
                </a:solidFill>
              </a:rPr>
              <a:t>-</a:t>
            </a:r>
            <a:r>
              <a:rPr lang="es-ES" err="1">
                <a:solidFill>
                  <a:srgbClr val="000000"/>
                </a:solidFill>
                <a:latin typeface="Symbol" charset="2"/>
                <a:cs typeface="Symbol" charset="2"/>
              </a:rPr>
              <a:t>m</a:t>
            </a:r>
            <a:r>
              <a:rPr lang="es-ES" baseline="-25000" err="1">
                <a:solidFill>
                  <a:srgbClr val="000000"/>
                </a:solidFill>
              </a:rPr>
              <a:t>B</a:t>
            </a:r>
            <a:r>
              <a:rPr lang="es-ES">
                <a:solidFill>
                  <a:srgbClr val="000000"/>
                </a:solidFill>
              </a:rPr>
              <a:t> ≥ d</a:t>
            </a:r>
            <a:r>
              <a:rPr lang="es-ES" baseline="-25000">
                <a:solidFill>
                  <a:srgbClr val="000000"/>
                </a:solidFill>
              </a:rPr>
              <a:t>0</a:t>
            </a:r>
            <a:r>
              <a:rPr lang="es-ES">
                <a:solidFill>
                  <a:srgbClr val="000000"/>
                </a:solidFill>
              </a:rPr>
              <a:t> vs Ha: </a:t>
            </a:r>
            <a:r>
              <a:rPr lang="es-ES" err="1">
                <a:solidFill>
                  <a:srgbClr val="000000"/>
                </a:solidFill>
                <a:latin typeface="Symbol" charset="2"/>
                <a:cs typeface="Symbol" charset="2"/>
              </a:rPr>
              <a:t>m</a:t>
            </a:r>
            <a:r>
              <a:rPr lang="es-ES" baseline="-25000" err="1">
                <a:solidFill>
                  <a:srgbClr val="000000"/>
                </a:solidFill>
              </a:rPr>
              <a:t>A</a:t>
            </a:r>
            <a:r>
              <a:rPr lang="es-ES" err="1">
                <a:solidFill>
                  <a:srgbClr val="000000"/>
                </a:solidFill>
              </a:rPr>
              <a:t>-</a:t>
            </a:r>
            <a:r>
              <a:rPr lang="es-ES" err="1">
                <a:solidFill>
                  <a:srgbClr val="000000"/>
                </a:solidFill>
                <a:latin typeface="Symbol" charset="2"/>
                <a:cs typeface="Symbol" charset="2"/>
              </a:rPr>
              <a:t>m</a:t>
            </a:r>
            <a:r>
              <a:rPr lang="es-ES" baseline="-25000" err="1">
                <a:solidFill>
                  <a:srgbClr val="000000"/>
                </a:solidFill>
              </a:rPr>
              <a:t>B</a:t>
            </a:r>
            <a:r>
              <a:rPr lang="es-ES" baseline="-25000">
                <a:solidFill>
                  <a:srgbClr val="000000"/>
                </a:solidFill>
              </a:rPr>
              <a:t> </a:t>
            </a:r>
            <a:r>
              <a:rPr lang="es-ES">
                <a:solidFill>
                  <a:srgbClr val="000000"/>
                </a:solidFill>
              </a:rPr>
              <a:t>&lt; d</a:t>
            </a:r>
            <a:r>
              <a:rPr lang="es-ES" baseline="-25000">
                <a:solidFill>
                  <a:srgbClr val="000000"/>
                </a:solidFill>
              </a:rPr>
              <a:t>0</a:t>
            </a:r>
          </a:p>
          <a:p>
            <a:pPr marL="800100" lvl="1" indent="-342900">
              <a:buFont typeface="Arial"/>
              <a:buChar char="•"/>
            </a:pPr>
            <a:endParaRPr lang="es-ES" baseline="-25000">
              <a:solidFill>
                <a:srgbClr val="000000"/>
              </a:solidFill>
            </a:endParaRPr>
          </a:p>
          <a:p>
            <a:pPr marL="342900" indent="-342900">
              <a:buAutoNum type="arabicPeriod"/>
            </a:pPr>
            <a:r>
              <a:rPr lang="es-ES">
                <a:solidFill>
                  <a:srgbClr val="000000"/>
                </a:solidFill>
              </a:rPr>
              <a:t>Valores críticos y zonas de rechazo y no-rechazo</a:t>
            </a:r>
          </a:p>
          <a:p>
            <a:pPr marL="800100" lvl="1" indent="-342900">
              <a:buFont typeface="Arial"/>
              <a:buChar char="•"/>
            </a:pPr>
            <a:r>
              <a:rPr lang="es-ES">
                <a:solidFill>
                  <a:srgbClr val="000000"/>
                </a:solidFill>
              </a:rPr>
              <a:t>Si la prueba es de dos colas –</a:t>
            </a:r>
            <a:r>
              <a:rPr lang="es-ES" err="1">
                <a:solidFill>
                  <a:srgbClr val="000000"/>
                </a:solidFill>
              </a:rPr>
              <a:t>Z</a:t>
            </a:r>
            <a:r>
              <a:rPr lang="es-ES" baseline="-25000" err="1">
                <a:solidFill>
                  <a:srgbClr val="000000"/>
                </a:solidFill>
                <a:latin typeface="Symbol" charset="2"/>
                <a:cs typeface="Symbol" charset="2"/>
              </a:rPr>
              <a:t>a</a:t>
            </a:r>
            <a:r>
              <a:rPr lang="es-ES" baseline="-25000">
                <a:solidFill>
                  <a:srgbClr val="000000"/>
                </a:solidFill>
              </a:rPr>
              <a:t>/2</a:t>
            </a:r>
            <a:r>
              <a:rPr lang="es-ES">
                <a:solidFill>
                  <a:srgbClr val="000000"/>
                </a:solidFill>
              </a:rPr>
              <a:t> y </a:t>
            </a:r>
            <a:r>
              <a:rPr lang="es-ES" err="1">
                <a:solidFill>
                  <a:srgbClr val="000000"/>
                </a:solidFill>
              </a:rPr>
              <a:t>Z</a:t>
            </a:r>
            <a:r>
              <a:rPr lang="es-ES" baseline="-25000" err="1">
                <a:solidFill>
                  <a:srgbClr val="000000"/>
                </a:solidFill>
                <a:latin typeface="Symbol" charset="2"/>
                <a:cs typeface="Symbol" charset="2"/>
              </a:rPr>
              <a:t>a</a:t>
            </a:r>
            <a:r>
              <a:rPr lang="es-ES" baseline="-25000">
                <a:solidFill>
                  <a:srgbClr val="000000"/>
                </a:solidFill>
              </a:rPr>
              <a:t>/2</a:t>
            </a:r>
            <a:r>
              <a:rPr lang="es-ES">
                <a:solidFill>
                  <a:srgbClr val="000000"/>
                </a:solidFill>
              </a:rPr>
              <a:t> definen las zonas.</a:t>
            </a:r>
          </a:p>
          <a:p>
            <a:pPr marL="800100" lvl="1" indent="-342900">
              <a:buFont typeface="Arial"/>
              <a:buChar char="•"/>
            </a:pPr>
            <a:r>
              <a:rPr lang="es-ES">
                <a:solidFill>
                  <a:srgbClr val="000000"/>
                </a:solidFill>
              </a:rPr>
              <a:t>Si la prueba es de cola derecha </a:t>
            </a:r>
            <a:r>
              <a:rPr lang="es-ES" err="1">
                <a:solidFill>
                  <a:srgbClr val="000000"/>
                </a:solidFill>
              </a:rPr>
              <a:t>Z</a:t>
            </a:r>
            <a:r>
              <a:rPr lang="es-ES" baseline="-25000" err="1">
                <a:solidFill>
                  <a:srgbClr val="000000"/>
                </a:solidFill>
                <a:latin typeface="Symbol" charset="2"/>
                <a:cs typeface="Symbol" charset="2"/>
              </a:rPr>
              <a:t>a</a:t>
            </a:r>
            <a:r>
              <a:rPr lang="es-ES">
                <a:solidFill>
                  <a:srgbClr val="000000"/>
                </a:solidFill>
              </a:rPr>
              <a:t> define las zonas.</a:t>
            </a:r>
          </a:p>
          <a:p>
            <a:pPr marL="800100" lvl="1" indent="-342900">
              <a:buFont typeface="Arial"/>
              <a:buChar char="•"/>
            </a:pPr>
            <a:r>
              <a:rPr lang="es-ES">
                <a:solidFill>
                  <a:srgbClr val="000000"/>
                </a:solidFill>
              </a:rPr>
              <a:t>Si la prueba es de cola izquierda -</a:t>
            </a:r>
            <a:r>
              <a:rPr lang="es-ES" err="1">
                <a:solidFill>
                  <a:srgbClr val="000000"/>
                </a:solidFill>
              </a:rPr>
              <a:t>Z</a:t>
            </a:r>
            <a:r>
              <a:rPr lang="es-ES" baseline="-25000" err="1">
                <a:solidFill>
                  <a:srgbClr val="000000"/>
                </a:solidFill>
                <a:latin typeface="Symbol" charset="2"/>
                <a:cs typeface="Symbol" charset="2"/>
              </a:rPr>
              <a:t>a</a:t>
            </a:r>
            <a:r>
              <a:rPr lang="es-ES">
                <a:solidFill>
                  <a:srgbClr val="000000"/>
                </a:solidFill>
              </a:rPr>
              <a:t> define las zonas.</a:t>
            </a:r>
          </a:p>
          <a:p>
            <a:pPr lvl="1"/>
            <a:endParaRPr lang="es-ES">
              <a:solidFill>
                <a:srgbClr val="000000"/>
              </a:solidFill>
            </a:endParaRPr>
          </a:p>
          <a:p>
            <a:pPr marL="342900" indent="-342900">
              <a:buAutoNum type="arabicPeriod"/>
            </a:pPr>
            <a:r>
              <a:rPr lang="es-ES">
                <a:solidFill>
                  <a:srgbClr val="000000"/>
                </a:solidFill>
              </a:rPr>
              <a:t>Valor de prueba</a:t>
            </a:r>
          </a:p>
          <a:p>
            <a:endParaRPr lang="es-ES">
              <a:solidFill>
                <a:srgbClr val="000000"/>
              </a:solidFill>
            </a:endParaRPr>
          </a:p>
          <a:p>
            <a:endParaRPr lang="es-ES">
              <a:solidFill>
                <a:srgbClr val="000000"/>
              </a:solidFill>
            </a:endParaRPr>
          </a:p>
          <a:p>
            <a:endParaRPr lang="es-ES">
              <a:solidFill>
                <a:srgbClr val="000000"/>
              </a:solidFill>
            </a:endParaRPr>
          </a:p>
          <a:p>
            <a:pPr marL="342900" indent="-342900">
              <a:buAutoNum type="arabicPeriod"/>
            </a:pPr>
            <a:r>
              <a:rPr lang="es-ES">
                <a:solidFill>
                  <a:srgbClr val="000000"/>
                </a:solidFill>
              </a:rPr>
              <a:t>Decisión estadística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r="8144"/>
          <a:stretch/>
        </p:blipFill>
        <p:spPr>
          <a:xfrm>
            <a:off x="3420467" y="5114696"/>
            <a:ext cx="4131715" cy="1232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465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550315" y="248885"/>
            <a:ext cx="3936411" cy="1442674"/>
          </a:xfrm>
        </p:spPr>
        <p:txBody>
          <a:bodyPr/>
          <a:lstStyle/>
          <a:p>
            <a:r>
              <a:rPr lang="es-ES"/>
              <a:t>Ejemplo</a:t>
            </a:r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3950093" cy="365125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820" y="2186963"/>
            <a:ext cx="8082321" cy="2464353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226029" y="5100803"/>
            <a:ext cx="260822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>
                <a:solidFill>
                  <a:srgbClr val="000000"/>
                </a:solidFill>
              </a:rPr>
              <a:t>Ho: </a:t>
            </a:r>
            <a:r>
              <a:rPr lang="es-ES">
                <a:solidFill>
                  <a:srgbClr val="000000"/>
                </a:solidFill>
                <a:latin typeface="Symbol" charset="2"/>
                <a:cs typeface="Symbol" charset="2"/>
              </a:rPr>
              <a:t>m</a:t>
            </a:r>
            <a:r>
              <a:rPr lang="es-ES" baseline="-25000">
                <a:solidFill>
                  <a:srgbClr val="000000"/>
                </a:solidFill>
              </a:rPr>
              <a:t>1</a:t>
            </a:r>
            <a:r>
              <a:rPr lang="es-ES">
                <a:solidFill>
                  <a:srgbClr val="000000"/>
                </a:solidFill>
              </a:rPr>
              <a:t>-</a:t>
            </a:r>
            <a:r>
              <a:rPr lang="es-ES">
                <a:solidFill>
                  <a:srgbClr val="000000"/>
                </a:solidFill>
                <a:latin typeface="Symbol" charset="2"/>
                <a:cs typeface="Symbol" charset="2"/>
              </a:rPr>
              <a:t>m</a:t>
            </a:r>
            <a:r>
              <a:rPr lang="es-ES" baseline="-25000">
                <a:solidFill>
                  <a:srgbClr val="000000"/>
                </a:solidFill>
              </a:rPr>
              <a:t>2 </a:t>
            </a:r>
            <a:r>
              <a:rPr lang="es-ES">
                <a:solidFill>
                  <a:srgbClr val="000000"/>
                </a:solidFill>
              </a:rPr>
              <a:t>= 0</a:t>
            </a:r>
          </a:p>
          <a:p>
            <a:pPr lvl="1"/>
            <a:r>
              <a:rPr lang="es-ES">
                <a:solidFill>
                  <a:srgbClr val="000000"/>
                </a:solidFill>
              </a:rPr>
              <a:t>Ha: </a:t>
            </a:r>
            <a:r>
              <a:rPr lang="es-ES">
                <a:solidFill>
                  <a:srgbClr val="000000"/>
                </a:solidFill>
                <a:latin typeface="Symbol" charset="2"/>
                <a:cs typeface="Symbol" charset="2"/>
              </a:rPr>
              <a:t>m</a:t>
            </a:r>
            <a:r>
              <a:rPr lang="es-ES" baseline="-25000">
                <a:solidFill>
                  <a:srgbClr val="000000"/>
                </a:solidFill>
              </a:rPr>
              <a:t>1</a:t>
            </a:r>
            <a:r>
              <a:rPr lang="es-ES">
                <a:solidFill>
                  <a:srgbClr val="000000"/>
                </a:solidFill>
              </a:rPr>
              <a:t>-</a:t>
            </a:r>
            <a:r>
              <a:rPr lang="es-ES">
                <a:solidFill>
                  <a:srgbClr val="000000"/>
                </a:solidFill>
                <a:latin typeface="Symbol" charset="2"/>
                <a:cs typeface="Symbol" charset="2"/>
              </a:rPr>
              <a:t>m</a:t>
            </a:r>
            <a:r>
              <a:rPr lang="es-ES" baseline="-25000">
                <a:solidFill>
                  <a:srgbClr val="000000"/>
                </a:solidFill>
              </a:rPr>
              <a:t>2 </a:t>
            </a:r>
            <a:r>
              <a:rPr lang="es-ES">
                <a:solidFill>
                  <a:srgbClr val="000000"/>
                </a:solidFill>
              </a:rPr>
              <a:t>≠ 0</a:t>
            </a:r>
            <a:endParaRPr lang="es-ES" baseline="-25000">
              <a:solidFill>
                <a:srgbClr val="000000"/>
              </a:solidFill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3"/>
          <a:srcRect l="22385" r="22482"/>
          <a:stretch/>
        </p:blipFill>
        <p:spPr>
          <a:xfrm>
            <a:off x="2989973" y="5039618"/>
            <a:ext cx="5930025" cy="1076802"/>
          </a:xfrm>
          <a:prstGeom prst="rect">
            <a:avLst/>
          </a:prstGeom>
        </p:spPr>
      </p:pic>
      <p:sp>
        <p:nvSpPr>
          <p:cNvPr id="8" name="CuadroTexto 7"/>
          <p:cNvSpPr txBox="1"/>
          <p:nvPr/>
        </p:nvSpPr>
        <p:spPr>
          <a:xfrm>
            <a:off x="6627677" y="6327163"/>
            <a:ext cx="59362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err="1">
                <a:solidFill>
                  <a:srgbClr val="000000"/>
                </a:solidFill>
              </a:rPr>
              <a:t>p_valor</a:t>
            </a:r>
            <a:r>
              <a:rPr lang="es-ES">
                <a:solidFill>
                  <a:srgbClr val="000000"/>
                </a:solidFill>
              </a:rPr>
              <a:t> =  2P(Z &gt; 4.22)= 2(1-P(Z &lt; 4.22)) = “(</a:t>
            </a:r>
            <a:r>
              <a:rPr lang="en-US">
                <a:solidFill>
                  <a:srgbClr val="000000"/>
                </a:solidFill>
              </a:rPr>
              <a:t>1,2215E-5)</a:t>
            </a:r>
            <a:endParaRPr lang="es-E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1707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sz="3200" dirty="0"/>
              <a:t>PH para </a:t>
            </a:r>
            <a:r>
              <a:rPr lang="es-ES" sz="3200" dirty="0">
                <a:latin typeface="Symbol" charset="2"/>
                <a:cs typeface="Symbol" charset="2"/>
              </a:rPr>
              <a:t>m </a:t>
            </a:r>
            <a:r>
              <a:rPr lang="es-ES" sz="3200" baseline="-25000" dirty="0"/>
              <a:t>A</a:t>
            </a:r>
            <a:r>
              <a:rPr lang="es-ES" sz="3200" dirty="0"/>
              <a:t>-</a:t>
            </a:r>
            <a:r>
              <a:rPr lang="es-ES" sz="3200" dirty="0" err="1">
                <a:latin typeface="Symbol" charset="2"/>
                <a:cs typeface="Symbol" charset="2"/>
              </a:rPr>
              <a:t>m</a:t>
            </a:r>
            <a:r>
              <a:rPr lang="es-ES" sz="3200" baseline="-25000" dirty="0" err="1"/>
              <a:t>B</a:t>
            </a:r>
            <a:endParaRPr lang="es-ES" sz="3200" baseline="-25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Subtítulo 4"/>
              <p:cNvSpPr>
                <a:spLocks noGrp="1"/>
              </p:cNvSpPr>
              <p:nvPr>
                <p:ph type="subTitle" idx="1"/>
              </p:nvPr>
            </p:nvSpPr>
            <p:spPr/>
            <p:txBody>
              <a:bodyPr/>
              <a:lstStyle/>
              <a:p>
                <a:r>
                  <a:rPr lang="es-ES"/>
                  <a:t>con </a:t>
                </a:r>
                <a14:m>
                  <m:oMath xmlns:m="http://schemas.openxmlformats.org/officeDocument/2006/math">
                    <m:r>
                      <a:rPr lang="es-MX" i="1" dirty="0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s-ES" baseline="30000"/>
                  <a:t>2</a:t>
                </a:r>
                <a:r>
                  <a:rPr lang="es-ES" baseline="-25000"/>
                  <a:t>A</a:t>
                </a:r>
                <a:r>
                  <a:rPr lang="es-ES"/>
                  <a:t> y </a:t>
                </a:r>
                <a14:m>
                  <m:oMath xmlns:m="http://schemas.openxmlformats.org/officeDocument/2006/math">
                    <m:r>
                      <a:rPr lang="es-MX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s-ES" baseline="30000"/>
                  <a:t>2</a:t>
                </a:r>
                <a:r>
                  <a:rPr lang="es-ES" baseline="-25000"/>
                  <a:t>B</a:t>
                </a:r>
                <a:r>
                  <a:rPr lang="es-ES"/>
                  <a:t> desconocidas pero iguales</a:t>
                </a:r>
              </a:p>
            </p:txBody>
          </p:sp>
        </mc:Choice>
        <mc:Fallback xmlns="">
          <p:sp>
            <p:nvSpPr>
              <p:cNvPr id="5" name="Subtítulo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blipFill>
                <a:blip r:embed="rId2"/>
                <a:stretch>
                  <a:fillRect l="-636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Marcador de pie de página 1"/>
          <p:cNvSpPr>
            <a:spLocks noGrp="1"/>
          </p:cNvSpPr>
          <p:nvPr>
            <p:ph type="ftr" sz="quarter" idx="11"/>
          </p:nvPr>
        </p:nvSpPr>
        <p:spPr>
          <a:xfrm>
            <a:off x="8241907" y="6476163"/>
            <a:ext cx="3950093" cy="36512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334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35040" y="129979"/>
            <a:ext cx="10721920" cy="1442674"/>
          </a:xfrm>
        </p:spPr>
        <p:txBody>
          <a:bodyPr/>
          <a:lstStyle/>
          <a:p>
            <a:r>
              <a:rPr lang="es-ES"/>
              <a:t>Prueba de hipótesis</a:t>
            </a: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8241907" y="6492875"/>
            <a:ext cx="395009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5" name="CuadroTexto 4"/>
          <p:cNvSpPr txBox="1"/>
          <p:nvPr/>
        </p:nvSpPr>
        <p:spPr>
          <a:xfrm>
            <a:off x="939800" y="2130655"/>
            <a:ext cx="11075232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s-ES" dirty="0">
                <a:solidFill>
                  <a:srgbClr val="000000"/>
                </a:solidFill>
              </a:rPr>
              <a:t>Planteamiento de hipótesis estadística (La afirmación a comprobar debe poderse escribir como alguna de las siguientes hipótesis estadísticas)</a:t>
            </a:r>
          </a:p>
          <a:p>
            <a:pPr marL="800100" lvl="1" indent="-342900">
              <a:buFont typeface="Arial"/>
              <a:buChar char="•"/>
            </a:pPr>
            <a:r>
              <a:rPr lang="es-ES" dirty="0">
                <a:solidFill>
                  <a:srgbClr val="000000"/>
                </a:solidFill>
              </a:rPr>
              <a:t>Ho: </a:t>
            </a:r>
            <a:r>
              <a:rPr lang="es-ES" dirty="0">
                <a:solidFill>
                  <a:srgbClr val="000000"/>
                </a:solidFill>
                <a:latin typeface="Symbol" charset="2"/>
                <a:cs typeface="Symbol" charset="2"/>
              </a:rPr>
              <a:t>m</a:t>
            </a:r>
            <a:r>
              <a:rPr lang="es-ES" baseline="-25000" dirty="0">
                <a:solidFill>
                  <a:srgbClr val="000000"/>
                </a:solidFill>
              </a:rPr>
              <a:t>A</a:t>
            </a:r>
            <a:r>
              <a:rPr lang="es-ES" dirty="0">
                <a:solidFill>
                  <a:srgbClr val="000000"/>
                </a:solidFill>
              </a:rPr>
              <a:t>= </a:t>
            </a:r>
            <a:r>
              <a:rPr lang="es-ES" dirty="0" err="1">
                <a:solidFill>
                  <a:srgbClr val="000000"/>
                </a:solidFill>
                <a:latin typeface="Symbol" charset="2"/>
                <a:cs typeface="Symbol" charset="2"/>
              </a:rPr>
              <a:t>m</a:t>
            </a:r>
            <a:r>
              <a:rPr lang="es-ES" baseline="-25000" dirty="0" err="1">
                <a:solidFill>
                  <a:srgbClr val="000000"/>
                </a:solidFill>
              </a:rPr>
              <a:t>B</a:t>
            </a:r>
            <a:r>
              <a:rPr lang="es-ES" dirty="0">
                <a:solidFill>
                  <a:srgbClr val="000000"/>
                </a:solidFill>
              </a:rPr>
              <a:t> vs Ha: </a:t>
            </a:r>
            <a:r>
              <a:rPr lang="es-ES" dirty="0">
                <a:solidFill>
                  <a:srgbClr val="000000"/>
                </a:solidFill>
                <a:latin typeface="Symbol" charset="2"/>
                <a:cs typeface="Symbol" charset="2"/>
              </a:rPr>
              <a:t>m</a:t>
            </a:r>
            <a:r>
              <a:rPr lang="es-ES" baseline="-25000" dirty="0">
                <a:solidFill>
                  <a:srgbClr val="000000"/>
                </a:solidFill>
              </a:rPr>
              <a:t>A</a:t>
            </a:r>
            <a:r>
              <a:rPr lang="es-ES" dirty="0">
                <a:solidFill>
                  <a:srgbClr val="000000"/>
                </a:solidFill>
              </a:rPr>
              <a:t>≠ </a:t>
            </a:r>
            <a:r>
              <a:rPr lang="es-ES" dirty="0" err="1">
                <a:solidFill>
                  <a:srgbClr val="000000"/>
                </a:solidFill>
                <a:latin typeface="Symbol" charset="2"/>
                <a:cs typeface="Symbol" charset="2"/>
              </a:rPr>
              <a:t>m</a:t>
            </a:r>
            <a:r>
              <a:rPr lang="es-ES" baseline="-25000" dirty="0" err="1">
                <a:solidFill>
                  <a:srgbClr val="000000"/>
                </a:solidFill>
              </a:rPr>
              <a:t>B</a:t>
            </a:r>
            <a:r>
              <a:rPr lang="es-ES" baseline="-25000" dirty="0">
                <a:solidFill>
                  <a:srgbClr val="000000"/>
                </a:solidFill>
              </a:rPr>
              <a:t> </a:t>
            </a:r>
          </a:p>
          <a:p>
            <a:pPr marL="800100" lvl="1" indent="-342900">
              <a:buFont typeface="Arial"/>
              <a:buChar char="•"/>
            </a:pPr>
            <a:r>
              <a:rPr lang="es-ES" dirty="0">
                <a:solidFill>
                  <a:srgbClr val="000000"/>
                </a:solidFill>
              </a:rPr>
              <a:t>Ho: </a:t>
            </a:r>
            <a:r>
              <a:rPr lang="es-ES" dirty="0">
                <a:solidFill>
                  <a:srgbClr val="000000"/>
                </a:solidFill>
                <a:latin typeface="Symbol" charset="2"/>
                <a:cs typeface="Symbol" charset="2"/>
              </a:rPr>
              <a:t>m</a:t>
            </a:r>
            <a:r>
              <a:rPr lang="es-ES" baseline="-25000" dirty="0">
                <a:solidFill>
                  <a:srgbClr val="000000"/>
                </a:solidFill>
              </a:rPr>
              <a:t>A</a:t>
            </a:r>
            <a:r>
              <a:rPr lang="es-ES" dirty="0">
                <a:solidFill>
                  <a:srgbClr val="000000"/>
                </a:solidFill>
              </a:rPr>
              <a:t>-</a:t>
            </a:r>
            <a:r>
              <a:rPr lang="es-ES" dirty="0" err="1">
                <a:solidFill>
                  <a:srgbClr val="000000"/>
                </a:solidFill>
                <a:latin typeface="Symbol" charset="2"/>
                <a:cs typeface="Symbol" charset="2"/>
              </a:rPr>
              <a:t>m</a:t>
            </a:r>
            <a:r>
              <a:rPr lang="es-ES" baseline="-25000" dirty="0" err="1">
                <a:solidFill>
                  <a:srgbClr val="000000"/>
                </a:solidFill>
              </a:rPr>
              <a:t>B</a:t>
            </a:r>
            <a:r>
              <a:rPr lang="es-ES" baseline="-25000" dirty="0">
                <a:solidFill>
                  <a:srgbClr val="000000"/>
                </a:solidFill>
              </a:rPr>
              <a:t> </a:t>
            </a:r>
            <a:r>
              <a:rPr lang="es-ES" dirty="0">
                <a:solidFill>
                  <a:srgbClr val="000000"/>
                </a:solidFill>
              </a:rPr>
              <a:t>≤ d</a:t>
            </a:r>
            <a:r>
              <a:rPr lang="es-ES" baseline="-25000" dirty="0">
                <a:solidFill>
                  <a:srgbClr val="000000"/>
                </a:solidFill>
              </a:rPr>
              <a:t>0</a:t>
            </a:r>
            <a:r>
              <a:rPr lang="es-ES" dirty="0">
                <a:solidFill>
                  <a:srgbClr val="000000"/>
                </a:solidFill>
              </a:rPr>
              <a:t> vs Ha: </a:t>
            </a:r>
            <a:r>
              <a:rPr lang="es-ES" dirty="0">
                <a:solidFill>
                  <a:srgbClr val="000000"/>
                </a:solidFill>
                <a:latin typeface="Symbol" charset="2"/>
                <a:cs typeface="Symbol" charset="2"/>
              </a:rPr>
              <a:t>m</a:t>
            </a:r>
            <a:r>
              <a:rPr lang="es-ES" baseline="-25000" dirty="0">
                <a:solidFill>
                  <a:srgbClr val="000000"/>
                </a:solidFill>
              </a:rPr>
              <a:t>A</a:t>
            </a:r>
            <a:r>
              <a:rPr lang="es-ES" dirty="0">
                <a:solidFill>
                  <a:srgbClr val="000000"/>
                </a:solidFill>
              </a:rPr>
              <a:t>-</a:t>
            </a:r>
            <a:r>
              <a:rPr lang="es-ES" dirty="0" err="1">
                <a:solidFill>
                  <a:srgbClr val="000000"/>
                </a:solidFill>
                <a:latin typeface="Symbol" charset="2"/>
                <a:cs typeface="Symbol" charset="2"/>
              </a:rPr>
              <a:t>m</a:t>
            </a:r>
            <a:r>
              <a:rPr lang="es-ES" baseline="-25000" dirty="0" err="1">
                <a:solidFill>
                  <a:srgbClr val="000000"/>
                </a:solidFill>
              </a:rPr>
              <a:t>B</a:t>
            </a:r>
            <a:r>
              <a:rPr lang="es-ES" baseline="-25000" dirty="0">
                <a:solidFill>
                  <a:srgbClr val="000000"/>
                </a:solidFill>
              </a:rPr>
              <a:t> </a:t>
            </a:r>
            <a:r>
              <a:rPr lang="es-ES" dirty="0">
                <a:solidFill>
                  <a:srgbClr val="000000"/>
                </a:solidFill>
              </a:rPr>
              <a:t>&gt; d</a:t>
            </a:r>
            <a:r>
              <a:rPr lang="es-ES" baseline="-25000" dirty="0">
                <a:solidFill>
                  <a:srgbClr val="000000"/>
                </a:solidFill>
              </a:rPr>
              <a:t>0</a:t>
            </a:r>
          </a:p>
          <a:p>
            <a:pPr marL="800100" lvl="1" indent="-342900">
              <a:buFont typeface="Arial"/>
              <a:buChar char="•"/>
            </a:pPr>
            <a:r>
              <a:rPr lang="es-ES" dirty="0">
                <a:solidFill>
                  <a:srgbClr val="000000"/>
                </a:solidFill>
              </a:rPr>
              <a:t>Ho: </a:t>
            </a:r>
            <a:r>
              <a:rPr lang="es-ES" dirty="0">
                <a:solidFill>
                  <a:srgbClr val="000000"/>
                </a:solidFill>
                <a:latin typeface="Symbol" charset="2"/>
                <a:cs typeface="Symbol" charset="2"/>
              </a:rPr>
              <a:t>m</a:t>
            </a:r>
            <a:r>
              <a:rPr lang="es-ES" baseline="-25000" dirty="0">
                <a:solidFill>
                  <a:srgbClr val="000000"/>
                </a:solidFill>
              </a:rPr>
              <a:t>A</a:t>
            </a:r>
            <a:r>
              <a:rPr lang="es-ES" dirty="0">
                <a:solidFill>
                  <a:srgbClr val="000000"/>
                </a:solidFill>
              </a:rPr>
              <a:t>-</a:t>
            </a:r>
            <a:r>
              <a:rPr lang="es-ES" dirty="0" err="1">
                <a:solidFill>
                  <a:srgbClr val="000000"/>
                </a:solidFill>
                <a:latin typeface="Symbol" charset="2"/>
                <a:cs typeface="Symbol" charset="2"/>
              </a:rPr>
              <a:t>m</a:t>
            </a:r>
            <a:r>
              <a:rPr lang="es-ES" baseline="-25000" dirty="0" err="1">
                <a:solidFill>
                  <a:srgbClr val="000000"/>
                </a:solidFill>
              </a:rPr>
              <a:t>B</a:t>
            </a:r>
            <a:r>
              <a:rPr lang="es-ES" dirty="0">
                <a:solidFill>
                  <a:srgbClr val="000000"/>
                </a:solidFill>
              </a:rPr>
              <a:t> ≥ d</a:t>
            </a:r>
            <a:r>
              <a:rPr lang="es-ES" baseline="-25000" dirty="0">
                <a:solidFill>
                  <a:srgbClr val="000000"/>
                </a:solidFill>
              </a:rPr>
              <a:t>0</a:t>
            </a:r>
            <a:r>
              <a:rPr lang="es-ES" dirty="0">
                <a:solidFill>
                  <a:srgbClr val="000000"/>
                </a:solidFill>
              </a:rPr>
              <a:t> vs Ha: </a:t>
            </a:r>
            <a:r>
              <a:rPr lang="es-ES" dirty="0">
                <a:solidFill>
                  <a:srgbClr val="000000"/>
                </a:solidFill>
                <a:latin typeface="Symbol" charset="2"/>
                <a:cs typeface="Symbol" charset="2"/>
              </a:rPr>
              <a:t>m</a:t>
            </a:r>
            <a:r>
              <a:rPr lang="es-ES" baseline="-25000" dirty="0">
                <a:solidFill>
                  <a:srgbClr val="000000"/>
                </a:solidFill>
              </a:rPr>
              <a:t>A</a:t>
            </a:r>
            <a:r>
              <a:rPr lang="es-ES" dirty="0">
                <a:solidFill>
                  <a:srgbClr val="000000"/>
                </a:solidFill>
              </a:rPr>
              <a:t>-</a:t>
            </a:r>
            <a:r>
              <a:rPr lang="es-ES" dirty="0" err="1">
                <a:solidFill>
                  <a:srgbClr val="000000"/>
                </a:solidFill>
                <a:latin typeface="Symbol" charset="2"/>
                <a:cs typeface="Symbol" charset="2"/>
              </a:rPr>
              <a:t>m</a:t>
            </a:r>
            <a:r>
              <a:rPr lang="es-ES" baseline="-25000" dirty="0" err="1">
                <a:solidFill>
                  <a:srgbClr val="000000"/>
                </a:solidFill>
              </a:rPr>
              <a:t>B</a:t>
            </a:r>
            <a:r>
              <a:rPr lang="es-ES" baseline="-25000" dirty="0">
                <a:solidFill>
                  <a:srgbClr val="000000"/>
                </a:solidFill>
              </a:rPr>
              <a:t> </a:t>
            </a:r>
            <a:r>
              <a:rPr lang="es-ES" dirty="0">
                <a:solidFill>
                  <a:srgbClr val="000000"/>
                </a:solidFill>
              </a:rPr>
              <a:t>&lt; d</a:t>
            </a:r>
            <a:r>
              <a:rPr lang="es-ES" baseline="-25000" dirty="0">
                <a:solidFill>
                  <a:srgbClr val="000000"/>
                </a:solidFill>
              </a:rPr>
              <a:t>0</a:t>
            </a:r>
          </a:p>
          <a:p>
            <a:pPr marL="800100" lvl="1" indent="-342900">
              <a:buFont typeface="Arial"/>
              <a:buChar char="•"/>
            </a:pPr>
            <a:endParaRPr lang="es-ES" baseline="-25000" dirty="0">
              <a:solidFill>
                <a:srgbClr val="000000"/>
              </a:solidFill>
            </a:endParaRPr>
          </a:p>
          <a:p>
            <a:pPr marL="342900" indent="-342900">
              <a:buAutoNum type="arabicPeriod"/>
            </a:pPr>
            <a:r>
              <a:rPr lang="es-ES" dirty="0">
                <a:solidFill>
                  <a:srgbClr val="000000"/>
                </a:solidFill>
              </a:rPr>
              <a:t>Valores críticos y zonas de rechazo y no-rechazo</a:t>
            </a:r>
          </a:p>
          <a:p>
            <a:pPr marL="800100" lvl="1" indent="-342900">
              <a:buFont typeface="Arial"/>
              <a:buChar char="•"/>
            </a:pPr>
            <a:r>
              <a:rPr lang="es-ES" dirty="0">
                <a:solidFill>
                  <a:srgbClr val="000000"/>
                </a:solidFill>
              </a:rPr>
              <a:t>Si la prueba es de dos colas –t</a:t>
            </a:r>
            <a:r>
              <a:rPr lang="es-ES" baseline="-25000" dirty="0">
                <a:solidFill>
                  <a:srgbClr val="000000"/>
                </a:solidFill>
              </a:rPr>
              <a:t>n1+n2-2,</a:t>
            </a:r>
            <a:r>
              <a:rPr lang="es-ES" baseline="-25000" dirty="0">
                <a:solidFill>
                  <a:srgbClr val="000000"/>
                </a:solidFill>
                <a:latin typeface="Symbol" charset="2"/>
                <a:cs typeface="Symbol" charset="2"/>
              </a:rPr>
              <a:t>a</a:t>
            </a:r>
            <a:r>
              <a:rPr lang="es-ES" baseline="-25000" dirty="0">
                <a:solidFill>
                  <a:srgbClr val="000000"/>
                </a:solidFill>
              </a:rPr>
              <a:t>/2</a:t>
            </a:r>
            <a:r>
              <a:rPr lang="es-ES" dirty="0">
                <a:solidFill>
                  <a:srgbClr val="000000"/>
                </a:solidFill>
              </a:rPr>
              <a:t> y t</a:t>
            </a:r>
            <a:r>
              <a:rPr lang="es-ES" baseline="-25000" dirty="0">
                <a:solidFill>
                  <a:srgbClr val="000000"/>
                </a:solidFill>
              </a:rPr>
              <a:t>n1+n2-2,</a:t>
            </a:r>
            <a:r>
              <a:rPr lang="es-ES" baseline="-25000" dirty="0">
                <a:solidFill>
                  <a:srgbClr val="000000"/>
                </a:solidFill>
                <a:latin typeface="Symbol" charset="2"/>
                <a:cs typeface="Symbol" charset="2"/>
              </a:rPr>
              <a:t>a</a:t>
            </a:r>
            <a:r>
              <a:rPr lang="es-ES" baseline="-25000" dirty="0">
                <a:solidFill>
                  <a:srgbClr val="000000"/>
                </a:solidFill>
              </a:rPr>
              <a:t>/2</a:t>
            </a:r>
            <a:r>
              <a:rPr lang="es-ES" dirty="0">
                <a:solidFill>
                  <a:srgbClr val="000000"/>
                </a:solidFill>
              </a:rPr>
              <a:t> definen las zonas.</a:t>
            </a:r>
          </a:p>
          <a:p>
            <a:pPr marL="800100" lvl="1" indent="-342900">
              <a:buFont typeface="Arial"/>
              <a:buChar char="•"/>
            </a:pPr>
            <a:r>
              <a:rPr lang="es-ES" dirty="0">
                <a:solidFill>
                  <a:srgbClr val="000000"/>
                </a:solidFill>
              </a:rPr>
              <a:t>Si la prueba es de cola derecha t</a:t>
            </a:r>
            <a:r>
              <a:rPr lang="es-ES" baseline="-25000" dirty="0">
                <a:solidFill>
                  <a:srgbClr val="000000"/>
                </a:solidFill>
              </a:rPr>
              <a:t>n1+n2-2,</a:t>
            </a:r>
            <a:r>
              <a:rPr lang="es-ES" baseline="-25000" dirty="0">
                <a:solidFill>
                  <a:srgbClr val="000000"/>
                </a:solidFill>
                <a:latin typeface="Symbol" charset="2"/>
                <a:cs typeface="Symbol" charset="2"/>
              </a:rPr>
              <a:t>a</a:t>
            </a:r>
            <a:r>
              <a:rPr lang="es-ES" dirty="0">
                <a:solidFill>
                  <a:srgbClr val="000000"/>
                </a:solidFill>
              </a:rPr>
              <a:t> define las zonas.</a:t>
            </a:r>
          </a:p>
          <a:p>
            <a:pPr marL="800100" lvl="1" indent="-342900">
              <a:buFont typeface="Arial"/>
              <a:buChar char="•"/>
            </a:pPr>
            <a:r>
              <a:rPr lang="es-ES" dirty="0">
                <a:solidFill>
                  <a:srgbClr val="000000"/>
                </a:solidFill>
              </a:rPr>
              <a:t>Si la prueba es de cola izquierda -t</a:t>
            </a:r>
            <a:r>
              <a:rPr lang="es-ES" baseline="-25000" dirty="0">
                <a:solidFill>
                  <a:srgbClr val="000000"/>
                </a:solidFill>
              </a:rPr>
              <a:t>n1+n2-2,</a:t>
            </a:r>
            <a:r>
              <a:rPr lang="es-ES" baseline="-25000" dirty="0">
                <a:solidFill>
                  <a:srgbClr val="000000"/>
                </a:solidFill>
                <a:latin typeface="Symbol" charset="2"/>
                <a:cs typeface="Symbol" charset="2"/>
              </a:rPr>
              <a:t>a</a:t>
            </a:r>
            <a:r>
              <a:rPr lang="es-ES" dirty="0">
                <a:solidFill>
                  <a:srgbClr val="000000"/>
                </a:solidFill>
              </a:rPr>
              <a:t> define las zonas.</a:t>
            </a:r>
          </a:p>
          <a:p>
            <a:pPr lvl="1"/>
            <a:endParaRPr lang="es-ES" dirty="0">
              <a:solidFill>
                <a:srgbClr val="000000"/>
              </a:solidFill>
            </a:endParaRPr>
          </a:p>
          <a:p>
            <a:pPr marL="342900" indent="-342900">
              <a:buAutoNum type="arabicPeriod"/>
            </a:pPr>
            <a:r>
              <a:rPr lang="es-ES" dirty="0">
                <a:solidFill>
                  <a:srgbClr val="000000"/>
                </a:solidFill>
              </a:rPr>
              <a:t>Valor de prueba</a:t>
            </a:r>
          </a:p>
          <a:p>
            <a:endParaRPr lang="es-ES" dirty="0">
              <a:solidFill>
                <a:srgbClr val="000000"/>
              </a:solidFill>
            </a:endParaRPr>
          </a:p>
          <a:p>
            <a:endParaRPr lang="es-ES" dirty="0">
              <a:solidFill>
                <a:srgbClr val="000000"/>
              </a:solidFill>
            </a:endParaRPr>
          </a:p>
          <a:p>
            <a:endParaRPr lang="es-ES" dirty="0">
              <a:solidFill>
                <a:srgbClr val="000000"/>
              </a:solidFill>
            </a:endParaRPr>
          </a:p>
          <a:p>
            <a:pPr marL="342900" indent="-342900">
              <a:buAutoNum type="arabicPeriod"/>
            </a:pPr>
            <a:r>
              <a:rPr lang="es-ES" dirty="0">
                <a:solidFill>
                  <a:srgbClr val="000000"/>
                </a:solidFill>
              </a:rPr>
              <a:t>Decisión estadística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4004058" y="5244552"/>
            <a:ext cx="3573092" cy="809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666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204389" y="603679"/>
            <a:ext cx="3663909" cy="1067476"/>
          </a:xfrm>
        </p:spPr>
        <p:txBody>
          <a:bodyPr/>
          <a:lstStyle/>
          <a:p>
            <a:r>
              <a:rPr lang="es-ES"/>
              <a:t>Ejemplo</a:t>
            </a:r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>
          <a:xfrm>
            <a:off x="8241907" y="6492875"/>
            <a:ext cx="3950093" cy="365125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457" y="2727336"/>
            <a:ext cx="10929287" cy="2678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432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100" y="183826"/>
            <a:ext cx="4465023" cy="1687865"/>
          </a:xfrm>
        </p:spPr>
        <p:txBody>
          <a:bodyPr>
            <a:normAutofit fontScale="90000"/>
          </a:bodyPr>
          <a:lstStyle/>
          <a:p>
            <a:pPr algn="l"/>
            <a:r>
              <a:rPr lang="es-ES"/>
              <a:t>Selección de la distribución muestral</a:t>
            </a:r>
          </a:p>
        </p:txBody>
      </p:sp>
      <p:grpSp>
        <p:nvGrpSpPr>
          <p:cNvPr id="10" name="Agrupar 9"/>
          <p:cNvGrpSpPr/>
          <p:nvPr/>
        </p:nvGrpSpPr>
        <p:grpSpPr>
          <a:xfrm>
            <a:off x="2241148" y="317518"/>
            <a:ext cx="9589502" cy="6172550"/>
            <a:chOff x="636991" y="635038"/>
            <a:chExt cx="9589502" cy="6172550"/>
          </a:xfrm>
        </p:grpSpPr>
        <p:sp>
          <p:nvSpPr>
            <p:cNvPr id="4" name="Terminador 3"/>
            <p:cNvSpPr/>
            <p:nvPr/>
          </p:nvSpPr>
          <p:spPr>
            <a:xfrm>
              <a:off x="5063116" y="635038"/>
              <a:ext cx="1904935" cy="534770"/>
            </a:xfrm>
            <a:prstGeom prst="flowChartTerminator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ES" sz="1400">
                  <a:solidFill>
                    <a:srgbClr val="002D56"/>
                  </a:solidFill>
                </a:rPr>
                <a:t>Distribución muestral</a:t>
              </a:r>
            </a:p>
          </p:txBody>
        </p:sp>
        <p:sp>
          <p:nvSpPr>
            <p:cNvPr id="5" name="Decisión 4"/>
            <p:cNvSpPr/>
            <p:nvPr/>
          </p:nvSpPr>
          <p:spPr>
            <a:xfrm>
              <a:off x="4845885" y="1420480"/>
              <a:ext cx="2339394" cy="1153097"/>
            </a:xfrm>
            <a:prstGeom prst="flowChartDecision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ES" sz="1400">
                  <a:solidFill>
                    <a:srgbClr val="002D56"/>
                  </a:solidFill>
                </a:rPr>
                <a:t>¿Qué tipo de variable se tiene?</a:t>
              </a:r>
            </a:p>
          </p:txBody>
        </p:sp>
        <p:sp>
          <p:nvSpPr>
            <p:cNvPr id="6" name="Decisión 5"/>
            <p:cNvSpPr/>
            <p:nvPr/>
          </p:nvSpPr>
          <p:spPr>
            <a:xfrm>
              <a:off x="2222424" y="2306192"/>
              <a:ext cx="2105454" cy="1119674"/>
            </a:xfrm>
            <a:prstGeom prst="flowChartDecision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ES" sz="1400">
                  <a:solidFill>
                    <a:srgbClr val="002D56"/>
                  </a:solidFill>
                </a:rPr>
                <a:t>¿Cuál es el interés?</a:t>
              </a:r>
            </a:p>
          </p:txBody>
        </p:sp>
        <p:sp>
          <p:nvSpPr>
            <p:cNvPr id="7" name="Decisión 6"/>
            <p:cNvSpPr/>
            <p:nvPr/>
          </p:nvSpPr>
          <p:spPr>
            <a:xfrm>
              <a:off x="3308570" y="4461953"/>
              <a:ext cx="2907533" cy="1303500"/>
            </a:xfrm>
            <a:prstGeom prst="flowChartDecision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ES" sz="1400">
                  <a:solidFill>
                    <a:srgbClr val="002D56"/>
                  </a:solidFill>
                </a:rPr>
                <a:t>¿Se conoce la varianza de la población?</a:t>
              </a:r>
            </a:p>
          </p:txBody>
        </p:sp>
        <p:cxnSp>
          <p:nvCxnSpPr>
            <p:cNvPr id="9" name="Conector recto 8"/>
            <p:cNvCxnSpPr>
              <a:stCxn id="4" idx="2"/>
              <a:endCxn id="5" idx="0"/>
            </p:cNvCxnSpPr>
            <p:nvPr/>
          </p:nvCxnSpPr>
          <p:spPr>
            <a:xfrm flipH="1">
              <a:off x="6015582" y="1169808"/>
              <a:ext cx="2" cy="250672"/>
            </a:xfrm>
            <a:prstGeom prst="lin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</p:cxnSp>
        <p:cxnSp>
          <p:nvCxnSpPr>
            <p:cNvPr id="11" name="Conector angular 10"/>
            <p:cNvCxnSpPr>
              <a:stCxn id="5" idx="1"/>
              <a:endCxn id="6" idx="0"/>
            </p:cNvCxnSpPr>
            <p:nvPr/>
          </p:nvCxnSpPr>
          <p:spPr>
            <a:xfrm rot="10800000" flipV="1">
              <a:off x="3275151" y="1997028"/>
              <a:ext cx="1570734" cy="309163"/>
            </a:xfrm>
            <a:prstGeom prst="bentConnector2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Preparación 11"/>
            <p:cNvSpPr/>
            <p:nvPr/>
          </p:nvSpPr>
          <p:spPr>
            <a:xfrm>
              <a:off x="8321559" y="1704574"/>
              <a:ext cx="1904934" cy="618327"/>
            </a:xfrm>
            <a:prstGeom prst="flowChartPreparation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ES" sz="1400">
                  <a:solidFill>
                    <a:srgbClr val="002D56"/>
                  </a:solidFill>
                </a:rPr>
                <a:t>Proporción</a:t>
              </a:r>
            </a:p>
          </p:txBody>
        </p:sp>
        <p:sp>
          <p:nvSpPr>
            <p:cNvPr id="13" name="Terminador 12"/>
            <p:cNvSpPr/>
            <p:nvPr/>
          </p:nvSpPr>
          <p:spPr>
            <a:xfrm>
              <a:off x="6099134" y="6266827"/>
              <a:ext cx="1520605" cy="518057"/>
            </a:xfrm>
            <a:prstGeom prst="flowChartTerminator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ES">
                  <a:solidFill>
                    <a:srgbClr val="002D56"/>
                  </a:solidFill>
                </a:rPr>
                <a:t>NORMAL</a:t>
              </a:r>
            </a:p>
          </p:txBody>
        </p:sp>
        <p:cxnSp>
          <p:nvCxnSpPr>
            <p:cNvPr id="15" name="Conector recto 14"/>
            <p:cNvCxnSpPr>
              <a:stCxn id="5" idx="3"/>
              <a:endCxn id="12" idx="1"/>
            </p:cNvCxnSpPr>
            <p:nvPr/>
          </p:nvCxnSpPr>
          <p:spPr>
            <a:xfrm>
              <a:off x="7185279" y="1997029"/>
              <a:ext cx="1136280" cy="16709"/>
            </a:xfrm>
            <a:prstGeom prst="lin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</p:cxnSp>
        <p:sp>
          <p:nvSpPr>
            <p:cNvPr id="21" name="CuadroTexto 20"/>
            <p:cNvSpPr txBox="1"/>
            <p:nvPr/>
          </p:nvSpPr>
          <p:spPr>
            <a:xfrm>
              <a:off x="7252120" y="2022096"/>
              <a:ext cx="100069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200">
                  <a:solidFill>
                    <a:srgbClr val="002D56"/>
                  </a:solidFill>
                </a:rPr>
                <a:t>Cualitativa</a:t>
              </a:r>
            </a:p>
          </p:txBody>
        </p:sp>
        <p:sp>
          <p:nvSpPr>
            <p:cNvPr id="22" name="CuadroTexto 21"/>
            <p:cNvSpPr txBox="1"/>
            <p:nvPr/>
          </p:nvSpPr>
          <p:spPr>
            <a:xfrm>
              <a:off x="3577941" y="2007380"/>
              <a:ext cx="111588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200" dirty="0">
                  <a:solidFill>
                    <a:srgbClr val="002D56"/>
                  </a:solidFill>
                </a:rPr>
                <a:t>Cuantitativa</a:t>
              </a:r>
            </a:p>
          </p:txBody>
        </p:sp>
        <p:sp>
          <p:nvSpPr>
            <p:cNvPr id="23" name="Preparación 22"/>
            <p:cNvSpPr/>
            <p:nvPr/>
          </p:nvSpPr>
          <p:spPr>
            <a:xfrm>
              <a:off x="636991" y="3361013"/>
              <a:ext cx="1904934" cy="618327"/>
            </a:xfrm>
            <a:prstGeom prst="flowChartPreparation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ES" sz="1400">
                  <a:solidFill>
                    <a:srgbClr val="002D56"/>
                  </a:solidFill>
                </a:rPr>
                <a:t>Varianza</a:t>
              </a:r>
            </a:p>
          </p:txBody>
        </p:sp>
        <p:sp>
          <p:nvSpPr>
            <p:cNvPr id="24" name="Terminador 23"/>
            <p:cNvSpPr/>
            <p:nvPr/>
          </p:nvSpPr>
          <p:spPr>
            <a:xfrm>
              <a:off x="703830" y="4514111"/>
              <a:ext cx="1785953" cy="518057"/>
            </a:xfrm>
            <a:prstGeom prst="flowChartTerminator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ES">
                  <a:solidFill>
                    <a:srgbClr val="002D56"/>
                  </a:solidFill>
                </a:rPr>
                <a:t>JI-CUADRADO</a:t>
              </a:r>
            </a:p>
          </p:txBody>
        </p:sp>
        <p:sp>
          <p:nvSpPr>
            <p:cNvPr id="25" name="Preparación 24"/>
            <p:cNvSpPr/>
            <p:nvPr/>
          </p:nvSpPr>
          <p:spPr>
            <a:xfrm>
              <a:off x="3795171" y="3594979"/>
              <a:ext cx="1904934" cy="618327"/>
            </a:xfrm>
            <a:prstGeom prst="flowChartPreparation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ES" sz="1400">
                  <a:solidFill>
                    <a:srgbClr val="002D56"/>
                  </a:solidFill>
                </a:rPr>
                <a:t>Media</a:t>
              </a:r>
            </a:p>
          </p:txBody>
        </p:sp>
        <p:sp>
          <p:nvSpPr>
            <p:cNvPr id="27" name="Terminador 26"/>
            <p:cNvSpPr/>
            <p:nvPr/>
          </p:nvSpPr>
          <p:spPr>
            <a:xfrm>
              <a:off x="1927675" y="6289531"/>
              <a:ext cx="1531283" cy="518057"/>
            </a:xfrm>
            <a:prstGeom prst="flowChartTerminator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ES">
                  <a:solidFill>
                    <a:srgbClr val="002D56"/>
                  </a:solidFill>
                </a:rPr>
                <a:t>T-STUDENT</a:t>
              </a:r>
            </a:p>
          </p:txBody>
        </p:sp>
        <p:cxnSp>
          <p:nvCxnSpPr>
            <p:cNvPr id="29" name="Conector angular 28"/>
            <p:cNvCxnSpPr>
              <a:stCxn id="6" idx="1"/>
              <a:endCxn id="23" idx="0"/>
            </p:cNvCxnSpPr>
            <p:nvPr/>
          </p:nvCxnSpPr>
          <p:spPr>
            <a:xfrm rot="10800000" flipV="1">
              <a:off x="1589458" y="2866029"/>
              <a:ext cx="632966" cy="494984"/>
            </a:xfrm>
            <a:prstGeom prst="bentConnector2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</p:cxnSp>
        <p:cxnSp>
          <p:nvCxnSpPr>
            <p:cNvPr id="31" name="Conector recto 30"/>
            <p:cNvCxnSpPr>
              <a:stCxn id="23" idx="2"/>
              <a:endCxn id="24" idx="0"/>
            </p:cNvCxnSpPr>
            <p:nvPr/>
          </p:nvCxnSpPr>
          <p:spPr>
            <a:xfrm>
              <a:off x="1589458" y="3979340"/>
              <a:ext cx="7349" cy="534771"/>
            </a:xfrm>
            <a:prstGeom prst="lin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</p:cxnSp>
        <p:cxnSp>
          <p:nvCxnSpPr>
            <p:cNvPr id="33" name="Conector angular 32"/>
            <p:cNvCxnSpPr>
              <a:stCxn id="6" idx="3"/>
              <a:endCxn id="25" idx="0"/>
            </p:cNvCxnSpPr>
            <p:nvPr/>
          </p:nvCxnSpPr>
          <p:spPr>
            <a:xfrm>
              <a:off x="4327878" y="2866029"/>
              <a:ext cx="419760" cy="728950"/>
            </a:xfrm>
            <a:prstGeom prst="bentConnector2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</p:cxnSp>
        <p:cxnSp>
          <p:nvCxnSpPr>
            <p:cNvPr id="35" name="Conector recto 34"/>
            <p:cNvCxnSpPr>
              <a:stCxn id="25" idx="2"/>
              <a:endCxn id="7" idx="0"/>
            </p:cNvCxnSpPr>
            <p:nvPr/>
          </p:nvCxnSpPr>
          <p:spPr>
            <a:xfrm>
              <a:off x="4747638" y="4213306"/>
              <a:ext cx="14699" cy="248647"/>
            </a:xfrm>
            <a:prstGeom prst="lin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</p:cxnSp>
        <p:cxnSp>
          <p:nvCxnSpPr>
            <p:cNvPr id="37" name="Conector angular 36"/>
            <p:cNvCxnSpPr>
              <a:stCxn id="7" idx="3"/>
              <a:endCxn id="13" idx="0"/>
            </p:cNvCxnSpPr>
            <p:nvPr/>
          </p:nvCxnSpPr>
          <p:spPr>
            <a:xfrm>
              <a:off x="6216103" y="5113703"/>
              <a:ext cx="643334" cy="1153124"/>
            </a:xfrm>
            <a:prstGeom prst="bentConnector2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</p:cxnSp>
        <p:cxnSp>
          <p:nvCxnSpPr>
            <p:cNvPr id="39" name="Conector angular 38"/>
            <p:cNvCxnSpPr>
              <a:stCxn id="7" idx="1"/>
              <a:endCxn id="27" idx="0"/>
            </p:cNvCxnSpPr>
            <p:nvPr/>
          </p:nvCxnSpPr>
          <p:spPr>
            <a:xfrm rot="10800000" flipV="1">
              <a:off x="2693318" y="5113703"/>
              <a:ext cx="615253" cy="1175828"/>
            </a:xfrm>
            <a:prstGeom prst="bentConnector2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</p:cxnSp>
        <p:sp>
          <p:nvSpPr>
            <p:cNvPr id="40" name="CuadroTexto 39"/>
            <p:cNvSpPr txBox="1"/>
            <p:nvPr/>
          </p:nvSpPr>
          <p:spPr>
            <a:xfrm>
              <a:off x="1336796" y="2606999"/>
              <a:ext cx="92615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200">
                  <a:solidFill>
                    <a:srgbClr val="002D56"/>
                  </a:solidFill>
                </a:rPr>
                <a:t>Dispersión</a:t>
              </a:r>
            </a:p>
          </p:txBody>
        </p:sp>
        <p:sp>
          <p:nvSpPr>
            <p:cNvPr id="41" name="CuadroTexto 40"/>
            <p:cNvSpPr txBox="1"/>
            <p:nvPr/>
          </p:nvSpPr>
          <p:spPr>
            <a:xfrm>
              <a:off x="3761750" y="3210611"/>
              <a:ext cx="97131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200">
                  <a:solidFill>
                    <a:srgbClr val="002D56"/>
                  </a:solidFill>
                </a:rPr>
                <a:t>Tendencia</a:t>
              </a:r>
            </a:p>
          </p:txBody>
        </p:sp>
        <p:sp>
          <p:nvSpPr>
            <p:cNvPr id="42" name="CuadroTexto 41"/>
            <p:cNvSpPr txBox="1"/>
            <p:nvPr/>
          </p:nvSpPr>
          <p:spPr>
            <a:xfrm>
              <a:off x="6403934" y="4816917"/>
              <a:ext cx="29211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200">
                  <a:solidFill>
                    <a:srgbClr val="002D56"/>
                  </a:solidFill>
                </a:rPr>
                <a:t>Si</a:t>
              </a:r>
            </a:p>
          </p:txBody>
        </p:sp>
        <p:sp>
          <p:nvSpPr>
            <p:cNvPr id="43" name="CuadroTexto 42"/>
            <p:cNvSpPr txBox="1"/>
            <p:nvPr/>
          </p:nvSpPr>
          <p:spPr>
            <a:xfrm>
              <a:off x="2830015" y="4802201"/>
              <a:ext cx="3992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200">
                  <a:solidFill>
                    <a:srgbClr val="002D56"/>
                  </a:solidFill>
                </a:rPr>
                <a:t>No</a:t>
              </a:r>
            </a:p>
          </p:txBody>
        </p:sp>
        <p:sp>
          <p:nvSpPr>
            <p:cNvPr id="30" name="Terminador 29"/>
            <p:cNvSpPr/>
            <p:nvPr/>
          </p:nvSpPr>
          <p:spPr>
            <a:xfrm>
              <a:off x="8490668" y="3110344"/>
              <a:ext cx="1520605" cy="518057"/>
            </a:xfrm>
            <a:prstGeom prst="flowChartTerminator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ES">
                  <a:solidFill>
                    <a:srgbClr val="002D56"/>
                  </a:solidFill>
                </a:rPr>
                <a:t>NORMAL</a:t>
              </a:r>
            </a:p>
          </p:txBody>
        </p:sp>
        <p:cxnSp>
          <p:nvCxnSpPr>
            <p:cNvPr id="8" name="Conector recto 7"/>
            <p:cNvCxnSpPr>
              <a:stCxn id="12" idx="2"/>
              <a:endCxn id="30" idx="0"/>
            </p:cNvCxnSpPr>
            <p:nvPr/>
          </p:nvCxnSpPr>
          <p:spPr>
            <a:xfrm flipH="1">
              <a:off x="9250971" y="2322901"/>
              <a:ext cx="23055" cy="787443"/>
            </a:xfrm>
            <a:prstGeom prst="line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32570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Ejemplo </a:t>
            </a:r>
            <a:r>
              <a:rPr lang="es-ES" sz="3200"/>
              <a:t>(Solución)</a:t>
            </a: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8241907" y="6492875"/>
            <a:ext cx="3950093" cy="365125"/>
          </a:xfrm>
        </p:spPr>
        <p:txBody>
          <a:bodyPr/>
          <a:lstStyle/>
          <a:p>
            <a:endParaRPr lang="en-US"/>
          </a:p>
        </p:txBody>
      </p:sp>
      <p:grpSp>
        <p:nvGrpSpPr>
          <p:cNvPr id="9" name="Agrupar 8"/>
          <p:cNvGrpSpPr/>
          <p:nvPr/>
        </p:nvGrpSpPr>
        <p:grpSpPr>
          <a:xfrm>
            <a:off x="2673398" y="2132867"/>
            <a:ext cx="7970844" cy="2964154"/>
            <a:chOff x="551280" y="2048727"/>
            <a:chExt cx="7886369" cy="2915019"/>
          </a:xfrm>
        </p:grpSpPr>
        <p:pic>
          <p:nvPicPr>
            <p:cNvPr id="4" name="Imagen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51280" y="2048727"/>
              <a:ext cx="7886369" cy="2915019"/>
            </a:xfrm>
            <a:prstGeom prst="rect">
              <a:avLst/>
            </a:prstGeom>
          </p:spPr>
        </p:pic>
        <p:cxnSp>
          <p:nvCxnSpPr>
            <p:cNvPr id="8" name="Conector recto 7"/>
            <p:cNvCxnSpPr/>
            <p:nvPr/>
          </p:nvCxnSpPr>
          <p:spPr>
            <a:xfrm flipV="1">
              <a:off x="1912375" y="2189888"/>
              <a:ext cx="145983" cy="43798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" name="Imagen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896" y="5130653"/>
            <a:ext cx="5700117" cy="1643240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7238373" y="5675837"/>
            <a:ext cx="50217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>
                <a:solidFill>
                  <a:srgbClr val="000000"/>
                </a:solidFill>
              </a:rPr>
              <a:t>Como t de prueba es menor que t critico, no hay evidencia para rechazar la Ho.</a:t>
            </a:r>
          </a:p>
        </p:txBody>
      </p:sp>
    </p:spTree>
    <p:extLst>
      <p:ext uri="{BB962C8B-B14F-4D97-AF65-F5344CB8AC3E}">
        <p14:creationId xmlns:p14="http://schemas.microsoft.com/office/powerpoint/2010/main" val="3511896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287940" y="219313"/>
            <a:ext cx="3702839" cy="1442674"/>
          </a:xfrm>
        </p:spPr>
        <p:txBody>
          <a:bodyPr/>
          <a:lstStyle/>
          <a:p>
            <a:r>
              <a:rPr lang="es-ES"/>
              <a:t>Ejercicio</a:t>
            </a: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3950093" cy="365125"/>
          </a:xfrm>
        </p:spPr>
        <p:txBody>
          <a:bodyPr/>
          <a:lstStyle/>
          <a:p>
            <a:endParaRPr lang="en-US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118" y="1058920"/>
            <a:ext cx="6778199" cy="4740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089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sz="3200" dirty="0"/>
              <a:t>PH para </a:t>
            </a:r>
            <a:r>
              <a:rPr lang="es-ES" sz="3200" dirty="0">
                <a:latin typeface="Symbol" charset="2"/>
                <a:cs typeface="Symbol" charset="2"/>
              </a:rPr>
              <a:t>m</a:t>
            </a:r>
            <a:r>
              <a:rPr lang="es-ES" sz="3200" baseline="-25000" dirty="0"/>
              <a:t>A</a:t>
            </a:r>
            <a:r>
              <a:rPr lang="es-ES" sz="3200" dirty="0"/>
              <a:t>-</a:t>
            </a:r>
            <a:r>
              <a:rPr lang="es-ES" sz="3200" dirty="0" err="1">
                <a:latin typeface="Symbol" charset="2"/>
                <a:cs typeface="Symbol" charset="2"/>
              </a:rPr>
              <a:t>m</a:t>
            </a:r>
            <a:r>
              <a:rPr lang="es-ES" sz="3200" baseline="-25000" dirty="0" err="1"/>
              <a:t>B</a:t>
            </a:r>
            <a:endParaRPr lang="es-ES" sz="3200" baseline="-25000" dirty="0"/>
          </a:p>
        </p:txBody>
      </p:sp>
      <p:sp>
        <p:nvSpPr>
          <p:cNvPr id="5" name="Subtítulo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/>
              <a:t>con </a:t>
            </a:r>
            <a:r>
              <a:rPr lang="es-ES">
                <a:latin typeface="Symbol" charset="2"/>
                <a:cs typeface="Symbol" charset="2"/>
              </a:rPr>
              <a:t>s</a:t>
            </a:r>
            <a:r>
              <a:rPr lang="es-ES" baseline="30000"/>
              <a:t>2</a:t>
            </a:r>
            <a:r>
              <a:rPr lang="es-ES" baseline="-25000"/>
              <a:t>A</a:t>
            </a:r>
            <a:r>
              <a:rPr lang="es-ES"/>
              <a:t> y </a:t>
            </a:r>
            <a:r>
              <a:rPr lang="es-ES">
                <a:latin typeface="Symbol" charset="2"/>
                <a:cs typeface="Symbol" charset="2"/>
              </a:rPr>
              <a:t>s</a:t>
            </a:r>
            <a:r>
              <a:rPr lang="es-ES" baseline="30000"/>
              <a:t>2</a:t>
            </a:r>
            <a:r>
              <a:rPr lang="es-ES" baseline="-25000"/>
              <a:t>B</a:t>
            </a:r>
            <a:r>
              <a:rPr lang="es-ES"/>
              <a:t> desconocidas y diferentes</a:t>
            </a:r>
          </a:p>
        </p:txBody>
      </p:sp>
      <p:sp>
        <p:nvSpPr>
          <p:cNvPr id="2" name="Marcador de pie de página 1"/>
          <p:cNvSpPr>
            <a:spLocks noGrp="1"/>
          </p:cNvSpPr>
          <p:nvPr>
            <p:ph type="ftr" sz="quarter" idx="11"/>
          </p:nvPr>
        </p:nvSpPr>
        <p:spPr>
          <a:xfrm>
            <a:off x="8241907" y="6492875"/>
            <a:ext cx="3950093" cy="36512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398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35040" y="129979"/>
            <a:ext cx="10721920" cy="1442674"/>
          </a:xfrm>
        </p:spPr>
        <p:txBody>
          <a:bodyPr/>
          <a:lstStyle/>
          <a:p>
            <a:r>
              <a:rPr lang="es-ES"/>
              <a:t>Prueba de hipótesis</a:t>
            </a:r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>
          <a:xfrm>
            <a:off x="8241907" y="6492875"/>
            <a:ext cx="395009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5" name="CuadroTexto 4"/>
          <p:cNvSpPr txBox="1"/>
          <p:nvPr/>
        </p:nvSpPr>
        <p:spPr>
          <a:xfrm>
            <a:off x="973220" y="1913411"/>
            <a:ext cx="11075232" cy="4985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s-ES">
                <a:solidFill>
                  <a:srgbClr val="000000"/>
                </a:solidFill>
              </a:rPr>
              <a:t>Planteamiento de hipótesis estadística (La afirmación a comprobar debe poderse escribir como alguna de las siguientes hipótesis estadísticas)</a:t>
            </a:r>
          </a:p>
          <a:p>
            <a:pPr marL="800100" lvl="1" indent="-342900">
              <a:buFont typeface="Arial"/>
              <a:buChar char="•"/>
            </a:pPr>
            <a:r>
              <a:rPr lang="es-ES">
                <a:solidFill>
                  <a:srgbClr val="000000"/>
                </a:solidFill>
              </a:rPr>
              <a:t>Ho: </a:t>
            </a:r>
            <a:r>
              <a:rPr lang="es-ES" err="1">
                <a:solidFill>
                  <a:srgbClr val="000000"/>
                </a:solidFill>
                <a:latin typeface="Symbol" charset="2"/>
                <a:cs typeface="Symbol" charset="2"/>
              </a:rPr>
              <a:t>m</a:t>
            </a:r>
            <a:r>
              <a:rPr lang="es-ES" baseline="-25000" err="1">
                <a:solidFill>
                  <a:srgbClr val="000000"/>
                </a:solidFill>
              </a:rPr>
              <a:t>A</a:t>
            </a:r>
            <a:r>
              <a:rPr lang="es-ES" err="1">
                <a:solidFill>
                  <a:srgbClr val="000000"/>
                </a:solidFill>
              </a:rPr>
              <a:t>-</a:t>
            </a:r>
            <a:r>
              <a:rPr lang="es-ES" err="1">
                <a:solidFill>
                  <a:srgbClr val="000000"/>
                </a:solidFill>
                <a:latin typeface="Symbol" charset="2"/>
                <a:cs typeface="Symbol" charset="2"/>
              </a:rPr>
              <a:t>m</a:t>
            </a:r>
            <a:r>
              <a:rPr lang="es-ES" baseline="-25000" err="1">
                <a:solidFill>
                  <a:srgbClr val="000000"/>
                </a:solidFill>
              </a:rPr>
              <a:t>B</a:t>
            </a:r>
            <a:r>
              <a:rPr lang="es-ES" baseline="-25000">
                <a:solidFill>
                  <a:srgbClr val="000000"/>
                </a:solidFill>
              </a:rPr>
              <a:t> </a:t>
            </a:r>
            <a:r>
              <a:rPr lang="es-ES">
                <a:solidFill>
                  <a:srgbClr val="000000"/>
                </a:solidFill>
              </a:rPr>
              <a:t>= d</a:t>
            </a:r>
            <a:r>
              <a:rPr lang="es-ES" baseline="-25000">
                <a:solidFill>
                  <a:srgbClr val="000000"/>
                </a:solidFill>
              </a:rPr>
              <a:t>0</a:t>
            </a:r>
            <a:r>
              <a:rPr lang="es-ES">
                <a:solidFill>
                  <a:srgbClr val="000000"/>
                </a:solidFill>
              </a:rPr>
              <a:t> vs Ha: </a:t>
            </a:r>
            <a:r>
              <a:rPr lang="es-ES" err="1">
                <a:solidFill>
                  <a:srgbClr val="000000"/>
                </a:solidFill>
                <a:latin typeface="Symbol" charset="2"/>
                <a:cs typeface="Symbol" charset="2"/>
              </a:rPr>
              <a:t>m</a:t>
            </a:r>
            <a:r>
              <a:rPr lang="es-ES" baseline="-25000" err="1">
                <a:solidFill>
                  <a:srgbClr val="000000"/>
                </a:solidFill>
              </a:rPr>
              <a:t>A</a:t>
            </a:r>
            <a:r>
              <a:rPr lang="es-ES" err="1">
                <a:solidFill>
                  <a:srgbClr val="000000"/>
                </a:solidFill>
              </a:rPr>
              <a:t>-</a:t>
            </a:r>
            <a:r>
              <a:rPr lang="es-ES" err="1">
                <a:solidFill>
                  <a:srgbClr val="000000"/>
                </a:solidFill>
                <a:latin typeface="Symbol" charset="2"/>
                <a:cs typeface="Symbol" charset="2"/>
              </a:rPr>
              <a:t>m</a:t>
            </a:r>
            <a:r>
              <a:rPr lang="es-ES" baseline="-25000" err="1">
                <a:solidFill>
                  <a:srgbClr val="000000"/>
                </a:solidFill>
              </a:rPr>
              <a:t>B</a:t>
            </a:r>
            <a:r>
              <a:rPr lang="es-ES" baseline="-25000">
                <a:solidFill>
                  <a:srgbClr val="000000"/>
                </a:solidFill>
              </a:rPr>
              <a:t> </a:t>
            </a:r>
            <a:r>
              <a:rPr lang="es-ES">
                <a:solidFill>
                  <a:srgbClr val="000000"/>
                </a:solidFill>
              </a:rPr>
              <a:t>≠ d</a:t>
            </a:r>
            <a:r>
              <a:rPr lang="es-ES" baseline="-25000">
                <a:solidFill>
                  <a:srgbClr val="000000"/>
                </a:solidFill>
              </a:rPr>
              <a:t>0</a:t>
            </a:r>
          </a:p>
          <a:p>
            <a:pPr marL="800100" lvl="1" indent="-342900">
              <a:buFont typeface="Arial"/>
              <a:buChar char="•"/>
            </a:pPr>
            <a:r>
              <a:rPr lang="es-ES">
                <a:solidFill>
                  <a:srgbClr val="000000"/>
                </a:solidFill>
              </a:rPr>
              <a:t>Ho: </a:t>
            </a:r>
            <a:r>
              <a:rPr lang="es-ES" err="1">
                <a:solidFill>
                  <a:srgbClr val="000000"/>
                </a:solidFill>
                <a:latin typeface="Symbol" charset="2"/>
                <a:cs typeface="Symbol" charset="2"/>
              </a:rPr>
              <a:t>m</a:t>
            </a:r>
            <a:r>
              <a:rPr lang="es-ES" baseline="-25000" err="1">
                <a:solidFill>
                  <a:srgbClr val="000000"/>
                </a:solidFill>
              </a:rPr>
              <a:t>A</a:t>
            </a:r>
            <a:r>
              <a:rPr lang="es-ES" err="1">
                <a:solidFill>
                  <a:srgbClr val="000000"/>
                </a:solidFill>
              </a:rPr>
              <a:t>-</a:t>
            </a:r>
            <a:r>
              <a:rPr lang="es-ES" err="1">
                <a:solidFill>
                  <a:srgbClr val="000000"/>
                </a:solidFill>
                <a:latin typeface="Symbol" charset="2"/>
                <a:cs typeface="Symbol" charset="2"/>
              </a:rPr>
              <a:t>m</a:t>
            </a:r>
            <a:r>
              <a:rPr lang="es-ES" baseline="-25000" err="1">
                <a:solidFill>
                  <a:srgbClr val="000000"/>
                </a:solidFill>
              </a:rPr>
              <a:t>B</a:t>
            </a:r>
            <a:r>
              <a:rPr lang="es-ES" baseline="-25000">
                <a:solidFill>
                  <a:srgbClr val="000000"/>
                </a:solidFill>
              </a:rPr>
              <a:t> </a:t>
            </a:r>
            <a:r>
              <a:rPr lang="es-ES">
                <a:solidFill>
                  <a:srgbClr val="000000"/>
                </a:solidFill>
              </a:rPr>
              <a:t>≤ d</a:t>
            </a:r>
            <a:r>
              <a:rPr lang="es-ES" baseline="-25000">
                <a:solidFill>
                  <a:srgbClr val="000000"/>
                </a:solidFill>
              </a:rPr>
              <a:t>0</a:t>
            </a:r>
            <a:r>
              <a:rPr lang="es-ES">
                <a:solidFill>
                  <a:srgbClr val="000000"/>
                </a:solidFill>
              </a:rPr>
              <a:t> vs Ha: </a:t>
            </a:r>
            <a:r>
              <a:rPr lang="es-ES" err="1">
                <a:solidFill>
                  <a:srgbClr val="000000"/>
                </a:solidFill>
                <a:latin typeface="Symbol" charset="2"/>
                <a:cs typeface="Symbol" charset="2"/>
              </a:rPr>
              <a:t>m</a:t>
            </a:r>
            <a:r>
              <a:rPr lang="es-ES" baseline="-25000" err="1">
                <a:solidFill>
                  <a:srgbClr val="000000"/>
                </a:solidFill>
              </a:rPr>
              <a:t>A</a:t>
            </a:r>
            <a:r>
              <a:rPr lang="es-ES" err="1">
                <a:solidFill>
                  <a:srgbClr val="000000"/>
                </a:solidFill>
              </a:rPr>
              <a:t>-</a:t>
            </a:r>
            <a:r>
              <a:rPr lang="es-ES" err="1">
                <a:solidFill>
                  <a:srgbClr val="000000"/>
                </a:solidFill>
                <a:latin typeface="Symbol" charset="2"/>
                <a:cs typeface="Symbol" charset="2"/>
              </a:rPr>
              <a:t>m</a:t>
            </a:r>
            <a:r>
              <a:rPr lang="es-ES" baseline="-25000" err="1">
                <a:solidFill>
                  <a:srgbClr val="000000"/>
                </a:solidFill>
              </a:rPr>
              <a:t>B</a:t>
            </a:r>
            <a:r>
              <a:rPr lang="es-ES" baseline="-25000">
                <a:solidFill>
                  <a:srgbClr val="000000"/>
                </a:solidFill>
              </a:rPr>
              <a:t> </a:t>
            </a:r>
            <a:r>
              <a:rPr lang="es-ES">
                <a:solidFill>
                  <a:srgbClr val="000000"/>
                </a:solidFill>
              </a:rPr>
              <a:t>&gt; d</a:t>
            </a:r>
            <a:r>
              <a:rPr lang="es-ES" baseline="-25000">
                <a:solidFill>
                  <a:srgbClr val="000000"/>
                </a:solidFill>
              </a:rPr>
              <a:t>0</a:t>
            </a:r>
          </a:p>
          <a:p>
            <a:pPr marL="800100" lvl="1" indent="-342900">
              <a:buFont typeface="Arial"/>
              <a:buChar char="•"/>
            </a:pPr>
            <a:r>
              <a:rPr lang="es-ES">
                <a:solidFill>
                  <a:srgbClr val="000000"/>
                </a:solidFill>
              </a:rPr>
              <a:t>Ho: </a:t>
            </a:r>
            <a:r>
              <a:rPr lang="es-ES" err="1">
                <a:solidFill>
                  <a:srgbClr val="000000"/>
                </a:solidFill>
                <a:latin typeface="Symbol" charset="2"/>
                <a:cs typeface="Symbol" charset="2"/>
              </a:rPr>
              <a:t>m</a:t>
            </a:r>
            <a:r>
              <a:rPr lang="es-ES" baseline="-25000" err="1">
                <a:solidFill>
                  <a:srgbClr val="000000"/>
                </a:solidFill>
              </a:rPr>
              <a:t>A</a:t>
            </a:r>
            <a:r>
              <a:rPr lang="es-ES" err="1">
                <a:solidFill>
                  <a:srgbClr val="000000"/>
                </a:solidFill>
              </a:rPr>
              <a:t>-</a:t>
            </a:r>
            <a:r>
              <a:rPr lang="es-ES" err="1">
                <a:solidFill>
                  <a:srgbClr val="000000"/>
                </a:solidFill>
                <a:latin typeface="Symbol" charset="2"/>
                <a:cs typeface="Symbol" charset="2"/>
              </a:rPr>
              <a:t>m</a:t>
            </a:r>
            <a:r>
              <a:rPr lang="es-ES" baseline="-25000" err="1">
                <a:solidFill>
                  <a:srgbClr val="000000"/>
                </a:solidFill>
              </a:rPr>
              <a:t>B</a:t>
            </a:r>
            <a:r>
              <a:rPr lang="es-ES">
                <a:solidFill>
                  <a:srgbClr val="000000"/>
                </a:solidFill>
              </a:rPr>
              <a:t> ≥ d</a:t>
            </a:r>
            <a:r>
              <a:rPr lang="es-ES" baseline="-25000">
                <a:solidFill>
                  <a:srgbClr val="000000"/>
                </a:solidFill>
              </a:rPr>
              <a:t>0</a:t>
            </a:r>
            <a:r>
              <a:rPr lang="es-ES">
                <a:solidFill>
                  <a:srgbClr val="000000"/>
                </a:solidFill>
              </a:rPr>
              <a:t> vs Ha: </a:t>
            </a:r>
            <a:r>
              <a:rPr lang="es-ES" err="1">
                <a:solidFill>
                  <a:srgbClr val="000000"/>
                </a:solidFill>
                <a:latin typeface="Symbol" charset="2"/>
                <a:cs typeface="Symbol" charset="2"/>
              </a:rPr>
              <a:t>m</a:t>
            </a:r>
            <a:r>
              <a:rPr lang="es-ES" baseline="-25000" err="1">
                <a:solidFill>
                  <a:srgbClr val="000000"/>
                </a:solidFill>
              </a:rPr>
              <a:t>A</a:t>
            </a:r>
            <a:r>
              <a:rPr lang="es-ES" err="1">
                <a:solidFill>
                  <a:srgbClr val="000000"/>
                </a:solidFill>
              </a:rPr>
              <a:t>-</a:t>
            </a:r>
            <a:r>
              <a:rPr lang="es-ES" err="1">
                <a:solidFill>
                  <a:srgbClr val="000000"/>
                </a:solidFill>
                <a:latin typeface="Symbol" charset="2"/>
                <a:cs typeface="Symbol" charset="2"/>
              </a:rPr>
              <a:t>m</a:t>
            </a:r>
            <a:r>
              <a:rPr lang="es-ES" baseline="-25000" err="1">
                <a:solidFill>
                  <a:srgbClr val="000000"/>
                </a:solidFill>
              </a:rPr>
              <a:t>B</a:t>
            </a:r>
            <a:r>
              <a:rPr lang="es-ES" baseline="-25000">
                <a:solidFill>
                  <a:srgbClr val="000000"/>
                </a:solidFill>
              </a:rPr>
              <a:t> </a:t>
            </a:r>
            <a:r>
              <a:rPr lang="es-ES">
                <a:solidFill>
                  <a:srgbClr val="000000"/>
                </a:solidFill>
              </a:rPr>
              <a:t>&lt; d</a:t>
            </a:r>
            <a:r>
              <a:rPr lang="es-ES" baseline="-25000">
                <a:solidFill>
                  <a:srgbClr val="000000"/>
                </a:solidFill>
              </a:rPr>
              <a:t>0</a:t>
            </a:r>
          </a:p>
          <a:p>
            <a:pPr marL="800100" lvl="1" indent="-342900">
              <a:buFont typeface="Arial"/>
              <a:buChar char="•"/>
            </a:pPr>
            <a:endParaRPr lang="es-ES" baseline="-25000">
              <a:solidFill>
                <a:srgbClr val="000000"/>
              </a:solidFill>
            </a:endParaRPr>
          </a:p>
          <a:p>
            <a:pPr marL="342900" indent="-342900">
              <a:buAutoNum type="arabicPeriod"/>
            </a:pPr>
            <a:r>
              <a:rPr lang="es-ES">
                <a:solidFill>
                  <a:srgbClr val="000000"/>
                </a:solidFill>
              </a:rPr>
              <a:t>Valores críticos y zonas de rechazo y no-rechazo</a:t>
            </a:r>
          </a:p>
          <a:p>
            <a:pPr marL="800100" lvl="1" indent="-342900">
              <a:buFont typeface="Arial"/>
              <a:buChar char="•"/>
            </a:pPr>
            <a:r>
              <a:rPr lang="es-ES">
                <a:solidFill>
                  <a:srgbClr val="000000"/>
                </a:solidFill>
              </a:rPr>
              <a:t>Si la prueba es de dos colas –</a:t>
            </a:r>
            <a:r>
              <a:rPr lang="es-ES" err="1">
                <a:solidFill>
                  <a:srgbClr val="000000"/>
                </a:solidFill>
              </a:rPr>
              <a:t>t</a:t>
            </a:r>
            <a:r>
              <a:rPr lang="es-ES" baseline="-25000" err="1">
                <a:solidFill>
                  <a:srgbClr val="000000"/>
                </a:solidFill>
              </a:rPr>
              <a:t>v,</a:t>
            </a:r>
            <a:r>
              <a:rPr lang="es-ES" baseline="-25000" err="1">
                <a:solidFill>
                  <a:srgbClr val="000000"/>
                </a:solidFill>
                <a:latin typeface="Symbol" charset="2"/>
                <a:cs typeface="Symbol" charset="2"/>
              </a:rPr>
              <a:t>a</a:t>
            </a:r>
            <a:r>
              <a:rPr lang="es-ES" baseline="-25000">
                <a:solidFill>
                  <a:srgbClr val="000000"/>
                </a:solidFill>
              </a:rPr>
              <a:t>/2</a:t>
            </a:r>
            <a:r>
              <a:rPr lang="es-ES">
                <a:solidFill>
                  <a:srgbClr val="000000"/>
                </a:solidFill>
              </a:rPr>
              <a:t> y </a:t>
            </a:r>
            <a:r>
              <a:rPr lang="es-ES" err="1">
                <a:solidFill>
                  <a:srgbClr val="000000"/>
                </a:solidFill>
              </a:rPr>
              <a:t>t</a:t>
            </a:r>
            <a:r>
              <a:rPr lang="es-ES" baseline="-25000" err="1">
                <a:solidFill>
                  <a:srgbClr val="000000"/>
                </a:solidFill>
              </a:rPr>
              <a:t>v,</a:t>
            </a:r>
            <a:r>
              <a:rPr lang="es-ES" baseline="-25000" err="1">
                <a:solidFill>
                  <a:srgbClr val="000000"/>
                </a:solidFill>
                <a:latin typeface="Symbol" charset="2"/>
                <a:cs typeface="Symbol" charset="2"/>
              </a:rPr>
              <a:t>a</a:t>
            </a:r>
            <a:r>
              <a:rPr lang="es-ES" baseline="-25000">
                <a:solidFill>
                  <a:srgbClr val="000000"/>
                </a:solidFill>
              </a:rPr>
              <a:t>/2</a:t>
            </a:r>
            <a:r>
              <a:rPr lang="es-ES">
                <a:solidFill>
                  <a:srgbClr val="000000"/>
                </a:solidFill>
              </a:rPr>
              <a:t> definen las zonas.</a:t>
            </a:r>
          </a:p>
          <a:p>
            <a:pPr marL="800100" lvl="1" indent="-342900">
              <a:buFont typeface="Arial"/>
              <a:buChar char="•"/>
            </a:pPr>
            <a:r>
              <a:rPr lang="es-ES">
                <a:solidFill>
                  <a:srgbClr val="000000"/>
                </a:solidFill>
              </a:rPr>
              <a:t>Si la prueba es de cola derecha </a:t>
            </a:r>
            <a:r>
              <a:rPr lang="es-ES" err="1">
                <a:solidFill>
                  <a:srgbClr val="000000"/>
                </a:solidFill>
              </a:rPr>
              <a:t>t</a:t>
            </a:r>
            <a:r>
              <a:rPr lang="es-ES" baseline="-25000" err="1">
                <a:solidFill>
                  <a:srgbClr val="000000"/>
                </a:solidFill>
              </a:rPr>
              <a:t>v,</a:t>
            </a:r>
            <a:r>
              <a:rPr lang="es-ES" baseline="-25000" err="1">
                <a:solidFill>
                  <a:srgbClr val="000000"/>
                </a:solidFill>
                <a:latin typeface="Symbol" charset="2"/>
                <a:cs typeface="Symbol" charset="2"/>
              </a:rPr>
              <a:t>a</a:t>
            </a:r>
            <a:r>
              <a:rPr lang="es-ES">
                <a:solidFill>
                  <a:srgbClr val="000000"/>
                </a:solidFill>
              </a:rPr>
              <a:t> define las zonas.</a:t>
            </a:r>
          </a:p>
          <a:p>
            <a:pPr marL="800100" lvl="1" indent="-342900">
              <a:buFont typeface="Arial"/>
              <a:buChar char="•"/>
            </a:pPr>
            <a:r>
              <a:rPr lang="es-ES">
                <a:solidFill>
                  <a:srgbClr val="000000"/>
                </a:solidFill>
              </a:rPr>
              <a:t>Si la prueba es de cola izquierda -</a:t>
            </a:r>
            <a:r>
              <a:rPr lang="es-ES" err="1">
                <a:solidFill>
                  <a:srgbClr val="000000"/>
                </a:solidFill>
              </a:rPr>
              <a:t>t</a:t>
            </a:r>
            <a:r>
              <a:rPr lang="es-ES" baseline="-25000" err="1">
                <a:solidFill>
                  <a:srgbClr val="000000"/>
                </a:solidFill>
              </a:rPr>
              <a:t>v,</a:t>
            </a:r>
            <a:r>
              <a:rPr lang="es-ES" baseline="-25000" err="1">
                <a:solidFill>
                  <a:srgbClr val="000000"/>
                </a:solidFill>
                <a:latin typeface="Symbol" charset="2"/>
                <a:cs typeface="Symbol" charset="2"/>
              </a:rPr>
              <a:t>a</a:t>
            </a:r>
            <a:r>
              <a:rPr lang="es-ES">
                <a:solidFill>
                  <a:srgbClr val="000000"/>
                </a:solidFill>
              </a:rPr>
              <a:t> define las zonas.</a:t>
            </a:r>
          </a:p>
          <a:p>
            <a:pPr lvl="1"/>
            <a:endParaRPr lang="es-ES">
              <a:solidFill>
                <a:srgbClr val="000000"/>
              </a:solidFill>
            </a:endParaRPr>
          </a:p>
          <a:p>
            <a:pPr lvl="1"/>
            <a:endParaRPr lang="es-ES">
              <a:solidFill>
                <a:srgbClr val="000000"/>
              </a:solidFill>
            </a:endParaRPr>
          </a:p>
          <a:p>
            <a:pPr lvl="1"/>
            <a:endParaRPr lang="es-ES">
              <a:solidFill>
                <a:srgbClr val="000000"/>
              </a:solidFill>
            </a:endParaRPr>
          </a:p>
          <a:p>
            <a:pPr marL="342900" indent="-342900">
              <a:buAutoNum type="arabicPeriod"/>
            </a:pPr>
            <a:r>
              <a:rPr lang="es-ES">
                <a:solidFill>
                  <a:srgbClr val="000000"/>
                </a:solidFill>
              </a:rPr>
              <a:t>Valor de prueba</a:t>
            </a:r>
          </a:p>
          <a:p>
            <a:pPr marL="342900" indent="-342900">
              <a:buAutoNum type="arabicPeriod"/>
            </a:pPr>
            <a:endParaRPr lang="es-ES">
              <a:solidFill>
                <a:srgbClr val="000000"/>
              </a:solidFill>
            </a:endParaRPr>
          </a:p>
          <a:p>
            <a:pPr marL="342900" indent="-342900">
              <a:buAutoNum type="arabicPeriod"/>
            </a:pPr>
            <a:endParaRPr lang="es-ES">
              <a:solidFill>
                <a:srgbClr val="000000"/>
              </a:solidFill>
            </a:endParaRPr>
          </a:p>
          <a:p>
            <a:pPr marL="342900" indent="-342900">
              <a:buAutoNum type="arabicPeriod"/>
            </a:pPr>
            <a:endParaRPr lang="es-ES">
              <a:solidFill>
                <a:srgbClr val="000000"/>
              </a:solidFill>
            </a:endParaRPr>
          </a:p>
          <a:p>
            <a:pPr marL="342900" indent="-342900">
              <a:buAutoNum type="arabicPeriod"/>
            </a:pPr>
            <a:r>
              <a:rPr lang="es-ES">
                <a:solidFill>
                  <a:srgbClr val="000000"/>
                </a:solidFill>
              </a:rPr>
              <a:t>Decisión estadística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b="-2792"/>
          <a:stretch/>
        </p:blipFill>
        <p:spPr>
          <a:xfrm>
            <a:off x="3807223" y="5585925"/>
            <a:ext cx="3855013" cy="729963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4373311" y="4579765"/>
            <a:ext cx="3064997" cy="714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324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138283" y="228136"/>
            <a:ext cx="3624981" cy="1442674"/>
          </a:xfrm>
        </p:spPr>
        <p:txBody>
          <a:bodyPr/>
          <a:lstStyle/>
          <a:p>
            <a:r>
              <a:rPr lang="es-ES"/>
              <a:t>Ejemplo</a:t>
            </a:r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>
          <a:xfrm>
            <a:off x="8241907" y="6492875"/>
            <a:ext cx="3950093" cy="365125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151" y="1924078"/>
            <a:ext cx="8970296" cy="2683835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822377" y="4758744"/>
            <a:ext cx="32907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>
                <a:solidFill>
                  <a:srgbClr val="000000"/>
                </a:solidFill>
              </a:rPr>
              <a:t>Media </a:t>
            </a:r>
            <a:r>
              <a:rPr lang="es-ES" err="1">
                <a:solidFill>
                  <a:srgbClr val="000000"/>
                </a:solidFill>
              </a:rPr>
              <a:t>IMCrecientes</a:t>
            </a:r>
            <a:r>
              <a:rPr lang="es-ES">
                <a:solidFill>
                  <a:srgbClr val="000000"/>
                </a:solidFill>
              </a:rPr>
              <a:t> = 18.76</a:t>
            </a:r>
          </a:p>
          <a:p>
            <a:r>
              <a:rPr lang="es-ES">
                <a:solidFill>
                  <a:srgbClr val="000000"/>
                </a:solidFill>
              </a:rPr>
              <a:t>Media </a:t>
            </a:r>
            <a:r>
              <a:rPr lang="es-ES" err="1">
                <a:solidFill>
                  <a:srgbClr val="000000"/>
                </a:solidFill>
              </a:rPr>
              <a:t>IMCantiguas</a:t>
            </a:r>
            <a:r>
              <a:rPr lang="es-ES">
                <a:solidFill>
                  <a:srgbClr val="000000"/>
                </a:solidFill>
              </a:rPr>
              <a:t> = 20.16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5928901" y="4758744"/>
            <a:ext cx="36601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>
                <a:solidFill>
                  <a:srgbClr val="000000"/>
                </a:solidFill>
              </a:rPr>
              <a:t>Varianza </a:t>
            </a:r>
            <a:r>
              <a:rPr lang="es-ES" err="1">
                <a:solidFill>
                  <a:srgbClr val="000000"/>
                </a:solidFill>
              </a:rPr>
              <a:t>IMCrecientes</a:t>
            </a:r>
            <a:r>
              <a:rPr lang="es-ES">
                <a:solidFill>
                  <a:srgbClr val="000000"/>
                </a:solidFill>
              </a:rPr>
              <a:t> = 1.4071</a:t>
            </a:r>
          </a:p>
          <a:p>
            <a:r>
              <a:rPr lang="es-ES">
                <a:solidFill>
                  <a:srgbClr val="000000"/>
                </a:solidFill>
              </a:rPr>
              <a:t>Varianza </a:t>
            </a:r>
            <a:r>
              <a:rPr lang="es-ES" err="1">
                <a:solidFill>
                  <a:srgbClr val="000000"/>
                </a:solidFill>
              </a:rPr>
              <a:t>IMCantiguas</a:t>
            </a:r>
            <a:r>
              <a:rPr lang="es-ES">
                <a:solidFill>
                  <a:srgbClr val="000000"/>
                </a:solidFill>
              </a:rPr>
              <a:t> = 2.1871</a:t>
            </a:r>
          </a:p>
        </p:txBody>
      </p:sp>
      <p:sp>
        <p:nvSpPr>
          <p:cNvPr id="7" name="Rectángulo 6"/>
          <p:cNvSpPr/>
          <p:nvPr/>
        </p:nvSpPr>
        <p:spPr>
          <a:xfrm>
            <a:off x="643822" y="5642465"/>
            <a:ext cx="43911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rgbClr val="000000"/>
                </a:solidFill>
              </a:rPr>
              <a:t>t = 2.3352, </a:t>
            </a:r>
            <a:r>
              <a:rPr lang="en-US" err="1">
                <a:solidFill>
                  <a:srgbClr val="000000"/>
                </a:solidFill>
              </a:rPr>
              <a:t>df</a:t>
            </a:r>
            <a:r>
              <a:rPr lang="en-US">
                <a:solidFill>
                  <a:srgbClr val="000000"/>
                </a:solidFill>
              </a:rPr>
              <a:t> = 17.19, p-value = 0.0319</a:t>
            </a:r>
            <a:endParaRPr lang="es-ES">
              <a:solidFill>
                <a:srgbClr val="000000"/>
              </a:solidFill>
            </a:endParaRPr>
          </a:p>
        </p:txBody>
      </p:sp>
      <p:sp>
        <p:nvSpPr>
          <p:cNvPr id="8" name="Rectángulo 7"/>
          <p:cNvSpPr/>
          <p:nvPr/>
        </p:nvSpPr>
        <p:spPr>
          <a:xfrm>
            <a:off x="760790" y="6012611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>
                <a:solidFill>
                  <a:srgbClr val="000000"/>
                </a:solidFill>
              </a:rPr>
              <a:t>90 percent confidence interval:</a:t>
            </a:r>
          </a:p>
          <a:p>
            <a:r>
              <a:rPr lang="en-US">
                <a:solidFill>
                  <a:srgbClr val="000000"/>
                </a:solidFill>
              </a:rPr>
              <a:t> 0.3577381 2.4422619</a:t>
            </a:r>
            <a:endParaRPr lang="es-ES">
              <a:solidFill>
                <a:srgbClr val="000000"/>
              </a:solidFill>
            </a:endParaRPr>
          </a:p>
        </p:txBody>
      </p:sp>
      <p:sp>
        <p:nvSpPr>
          <p:cNvPr id="9" name="CuadroTexto 8"/>
          <p:cNvSpPr txBox="1"/>
          <p:nvPr/>
        </p:nvSpPr>
        <p:spPr>
          <a:xfrm>
            <a:off x="585428" y="4874988"/>
            <a:ext cx="897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>
                <a:solidFill>
                  <a:srgbClr val="000000"/>
                </a:solidFill>
              </a:rPr>
              <a:t>Datos:</a:t>
            </a:r>
          </a:p>
        </p:txBody>
      </p:sp>
    </p:spTree>
    <p:extLst>
      <p:ext uri="{BB962C8B-B14F-4D97-AF65-F5344CB8AC3E}">
        <p14:creationId xmlns:p14="http://schemas.microsoft.com/office/powerpoint/2010/main" val="1730638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sz="3200" dirty="0"/>
              <a:t>PH para </a:t>
            </a:r>
            <a:r>
              <a:rPr lang="es-ES" sz="3200" dirty="0">
                <a:latin typeface="Symbol" charset="2"/>
                <a:cs typeface="Symbol" charset="2"/>
              </a:rPr>
              <a:t>s</a:t>
            </a:r>
            <a:r>
              <a:rPr lang="es-ES" sz="3200" baseline="30000" dirty="0">
                <a:latin typeface="Symbol" charset="2"/>
                <a:cs typeface="Symbol" charset="2"/>
              </a:rPr>
              <a:t>2</a:t>
            </a:r>
            <a:r>
              <a:rPr lang="es-ES" sz="3200" baseline="-25000" dirty="0"/>
              <a:t>A</a:t>
            </a:r>
            <a:r>
              <a:rPr lang="es-ES" sz="3200" dirty="0"/>
              <a:t>/</a:t>
            </a:r>
            <a:r>
              <a:rPr lang="es-ES" sz="3200" dirty="0">
                <a:latin typeface="Symbol" charset="2"/>
                <a:cs typeface="Symbol" charset="2"/>
              </a:rPr>
              <a:t>s</a:t>
            </a:r>
            <a:r>
              <a:rPr lang="es-ES" sz="3200" baseline="30000" dirty="0">
                <a:latin typeface="Symbol" charset="2"/>
                <a:cs typeface="Symbol" charset="2"/>
              </a:rPr>
              <a:t>2</a:t>
            </a:r>
            <a:r>
              <a:rPr lang="es-ES" sz="3200" baseline="-25000" dirty="0"/>
              <a:t>B</a:t>
            </a:r>
          </a:p>
        </p:txBody>
      </p:sp>
      <p:sp>
        <p:nvSpPr>
          <p:cNvPr id="2" name="Marcador de pie de página 1"/>
          <p:cNvSpPr>
            <a:spLocks noGrp="1"/>
          </p:cNvSpPr>
          <p:nvPr>
            <p:ph type="ftr" sz="quarter" idx="11"/>
          </p:nvPr>
        </p:nvSpPr>
        <p:spPr>
          <a:xfrm>
            <a:off x="8241907" y="6492875"/>
            <a:ext cx="3950093" cy="36512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952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620" y="362857"/>
            <a:ext cx="11334347" cy="6090096"/>
          </a:xfrm>
          <a:prstGeom prst="rect">
            <a:avLst/>
          </a:prstGeom>
        </p:spPr>
      </p:pic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>
          <a:xfrm>
            <a:off x="8241907" y="6492875"/>
            <a:ext cx="3950093" cy="36512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068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35040" y="129979"/>
            <a:ext cx="10721920" cy="1442674"/>
          </a:xfrm>
        </p:spPr>
        <p:txBody>
          <a:bodyPr/>
          <a:lstStyle/>
          <a:p>
            <a:r>
              <a:rPr lang="es-ES"/>
              <a:t>Prueba de hipótesis</a:t>
            </a: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uadroTexto 4"/>
          <p:cNvSpPr txBox="1"/>
          <p:nvPr/>
        </p:nvSpPr>
        <p:spPr>
          <a:xfrm>
            <a:off x="889670" y="2113943"/>
            <a:ext cx="11075232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s-ES">
                <a:solidFill>
                  <a:srgbClr val="000000"/>
                </a:solidFill>
              </a:rPr>
              <a:t>Planteamiento de hipótesis estadística (La afirmación a comprobar debe poderse escribir como alguna de las siguientes hipótesis estadísticas)</a:t>
            </a:r>
          </a:p>
          <a:p>
            <a:pPr marL="800100" lvl="1" indent="-342900">
              <a:buFont typeface="Arial"/>
              <a:buChar char="•"/>
            </a:pPr>
            <a:r>
              <a:rPr lang="es-ES">
                <a:solidFill>
                  <a:srgbClr val="000000"/>
                </a:solidFill>
              </a:rPr>
              <a:t>Ho: </a:t>
            </a:r>
            <a:r>
              <a:rPr lang="es-ES">
                <a:solidFill>
                  <a:srgbClr val="000000"/>
                </a:solidFill>
                <a:latin typeface="Symbol" charset="2"/>
                <a:cs typeface="Symbol" charset="2"/>
              </a:rPr>
              <a:t>s</a:t>
            </a:r>
            <a:r>
              <a:rPr lang="es-ES" baseline="30000">
                <a:solidFill>
                  <a:srgbClr val="000000"/>
                </a:solidFill>
                <a:latin typeface="Symbol" charset="2"/>
                <a:cs typeface="Symbol" charset="2"/>
              </a:rPr>
              <a:t>2</a:t>
            </a:r>
            <a:r>
              <a:rPr lang="es-ES" baseline="-25000">
                <a:solidFill>
                  <a:srgbClr val="000000"/>
                </a:solidFill>
              </a:rPr>
              <a:t>A</a:t>
            </a:r>
            <a:r>
              <a:rPr lang="es-ES">
                <a:solidFill>
                  <a:srgbClr val="000000"/>
                </a:solidFill>
              </a:rPr>
              <a:t>/</a:t>
            </a:r>
            <a:r>
              <a:rPr lang="es-ES">
                <a:solidFill>
                  <a:srgbClr val="000000"/>
                </a:solidFill>
                <a:latin typeface="Symbol" charset="2"/>
                <a:cs typeface="Symbol" charset="2"/>
              </a:rPr>
              <a:t>s</a:t>
            </a:r>
            <a:r>
              <a:rPr lang="es-ES" baseline="30000">
                <a:solidFill>
                  <a:srgbClr val="000000"/>
                </a:solidFill>
                <a:latin typeface="Symbol" charset="2"/>
                <a:cs typeface="Symbol" charset="2"/>
              </a:rPr>
              <a:t>2</a:t>
            </a:r>
            <a:r>
              <a:rPr lang="es-ES" baseline="-25000">
                <a:solidFill>
                  <a:srgbClr val="000000"/>
                </a:solidFill>
              </a:rPr>
              <a:t>B </a:t>
            </a:r>
            <a:r>
              <a:rPr lang="es-ES">
                <a:solidFill>
                  <a:srgbClr val="000000"/>
                </a:solidFill>
              </a:rPr>
              <a:t>= 1 vs Ha: </a:t>
            </a:r>
            <a:r>
              <a:rPr lang="es-ES">
                <a:solidFill>
                  <a:srgbClr val="000000"/>
                </a:solidFill>
                <a:latin typeface="Symbol" charset="2"/>
                <a:cs typeface="Symbol" charset="2"/>
              </a:rPr>
              <a:t>s</a:t>
            </a:r>
            <a:r>
              <a:rPr lang="es-ES" baseline="30000">
                <a:solidFill>
                  <a:srgbClr val="000000"/>
                </a:solidFill>
                <a:latin typeface="Symbol" charset="2"/>
                <a:cs typeface="Symbol" charset="2"/>
              </a:rPr>
              <a:t>2</a:t>
            </a:r>
            <a:r>
              <a:rPr lang="es-ES" baseline="-25000">
                <a:solidFill>
                  <a:srgbClr val="000000"/>
                </a:solidFill>
              </a:rPr>
              <a:t>A</a:t>
            </a:r>
            <a:r>
              <a:rPr lang="es-ES">
                <a:solidFill>
                  <a:srgbClr val="000000"/>
                </a:solidFill>
              </a:rPr>
              <a:t>/</a:t>
            </a:r>
            <a:r>
              <a:rPr lang="es-ES">
                <a:solidFill>
                  <a:srgbClr val="000000"/>
                </a:solidFill>
                <a:latin typeface="Symbol" charset="2"/>
                <a:cs typeface="Symbol" charset="2"/>
              </a:rPr>
              <a:t>s</a:t>
            </a:r>
            <a:r>
              <a:rPr lang="es-ES" baseline="30000">
                <a:solidFill>
                  <a:srgbClr val="000000"/>
                </a:solidFill>
                <a:latin typeface="Symbol" charset="2"/>
                <a:cs typeface="Symbol" charset="2"/>
              </a:rPr>
              <a:t>2</a:t>
            </a:r>
            <a:r>
              <a:rPr lang="es-ES" baseline="-25000">
                <a:solidFill>
                  <a:srgbClr val="000000"/>
                </a:solidFill>
              </a:rPr>
              <a:t>B </a:t>
            </a:r>
            <a:r>
              <a:rPr lang="es-ES">
                <a:solidFill>
                  <a:srgbClr val="000000"/>
                </a:solidFill>
              </a:rPr>
              <a:t>≠ 1</a:t>
            </a:r>
            <a:endParaRPr lang="es-ES" baseline="-25000">
              <a:solidFill>
                <a:srgbClr val="000000"/>
              </a:solidFill>
            </a:endParaRPr>
          </a:p>
          <a:p>
            <a:pPr marL="800100" lvl="1" indent="-342900">
              <a:buFont typeface="Arial"/>
              <a:buChar char="•"/>
            </a:pPr>
            <a:r>
              <a:rPr lang="es-ES">
                <a:solidFill>
                  <a:srgbClr val="000000"/>
                </a:solidFill>
              </a:rPr>
              <a:t>Ho: </a:t>
            </a:r>
            <a:r>
              <a:rPr lang="es-ES">
                <a:solidFill>
                  <a:srgbClr val="000000"/>
                </a:solidFill>
                <a:latin typeface="Symbol" charset="2"/>
                <a:cs typeface="Symbol" charset="2"/>
              </a:rPr>
              <a:t>s</a:t>
            </a:r>
            <a:r>
              <a:rPr lang="es-ES" baseline="30000">
                <a:solidFill>
                  <a:srgbClr val="000000"/>
                </a:solidFill>
                <a:latin typeface="Symbol" charset="2"/>
                <a:cs typeface="Symbol" charset="2"/>
              </a:rPr>
              <a:t>2</a:t>
            </a:r>
            <a:r>
              <a:rPr lang="es-ES" baseline="-25000">
                <a:solidFill>
                  <a:srgbClr val="000000"/>
                </a:solidFill>
              </a:rPr>
              <a:t>A</a:t>
            </a:r>
            <a:r>
              <a:rPr lang="es-ES">
                <a:solidFill>
                  <a:srgbClr val="000000"/>
                </a:solidFill>
              </a:rPr>
              <a:t>/</a:t>
            </a:r>
            <a:r>
              <a:rPr lang="es-ES">
                <a:solidFill>
                  <a:srgbClr val="000000"/>
                </a:solidFill>
                <a:latin typeface="Symbol" charset="2"/>
                <a:cs typeface="Symbol" charset="2"/>
              </a:rPr>
              <a:t>s</a:t>
            </a:r>
            <a:r>
              <a:rPr lang="es-ES" baseline="30000">
                <a:solidFill>
                  <a:srgbClr val="000000"/>
                </a:solidFill>
                <a:latin typeface="Symbol" charset="2"/>
                <a:cs typeface="Symbol" charset="2"/>
              </a:rPr>
              <a:t>2</a:t>
            </a:r>
            <a:r>
              <a:rPr lang="es-ES" baseline="-25000">
                <a:solidFill>
                  <a:srgbClr val="000000"/>
                </a:solidFill>
              </a:rPr>
              <a:t>B </a:t>
            </a:r>
            <a:r>
              <a:rPr lang="es-ES">
                <a:solidFill>
                  <a:srgbClr val="000000"/>
                </a:solidFill>
              </a:rPr>
              <a:t>≤ 1 vs Ha: </a:t>
            </a:r>
            <a:r>
              <a:rPr lang="es-ES">
                <a:solidFill>
                  <a:srgbClr val="000000"/>
                </a:solidFill>
                <a:latin typeface="Symbol" charset="2"/>
                <a:cs typeface="Symbol" charset="2"/>
              </a:rPr>
              <a:t>s</a:t>
            </a:r>
            <a:r>
              <a:rPr lang="es-ES" baseline="30000">
                <a:solidFill>
                  <a:srgbClr val="000000"/>
                </a:solidFill>
                <a:latin typeface="Symbol" charset="2"/>
                <a:cs typeface="Symbol" charset="2"/>
              </a:rPr>
              <a:t>2</a:t>
            </a:r>
            <a:r>
              <a:rPr lang="es-ES" baseline="-25000">
                <a:solidFill>
                  <a:srgbClr val="000000"/>
                </a:solidFill>
              </a:rPr>
              <a:t>A</a:t>
            </a:r>
            <a:r>
              <a:rPr lang="es-ES">
                <a:solidFill>
                  <a:srgbClr val="000000"/>
                </a:solidFill>
              </a:rPr>
              <a:t>/</a:t>
            </a:r>
            <a:r>
              <a:rPr lang="es-ES">
                <a:solidFill>
                  <a:srgbClr val="000000"/>
                </a:solidFill>
                <a:latin typeface="Symbol" charset="2"/>
                <a:cs typeface="Symbol" charset="2"/>
              </a:rPr>
              <a:t>s</a:t>
            </a:r>
            <a:r>
              <a:rPr lang="es-ES" baseline="30000">
                <a:solidFill>
                  <a:srgbClr val="000000"/>
                </a:solidFill>
                <a:latin typeface="Symbol" charset="2"/>
                <a:cs typeface="Symbol" charset="2"/>
              </a:rPr>
              <a:t>2</a:t>
            </a:r>
            <a:r>
              <a:rPr lang="es-ES" baseline="-25000">
                <a:solidFill>
                  <a:srgbClr val="000000"/>
                </a:solidFill>
              </a:rPr>
              <a:t>B  </a:t>
            </a:r>
            <a:r>
              <a:rPr lang="es-ES">
                <a:solidFill>
                  <a:srgbClr val="000000"/>
                </a:solidFill>
              </a:rPr>
              <a:t>&gt; 1</a:t>
            </a:r>
            <a:endParaRPr lang="es-ES" baseline="-25000">
              <a:solidFill>
                <a:srgbClr val="000000"/>
              </a:solidFill>
            </a:endParaRPr>
          </a:p>
          <a:p>
            <a:pPr marL="800100" lvl="1" indent="-342900">
              <a:buFont typeface="Arial"/>
              <a:buChar char="•"/>
            </a:pPr>
            <a:r>
              <a:rPr lang="es-ES">
                <a:solidFill>
                  <a:srgbClr val="000000"/>
                </a:solidFill>
              </a:rPr>
              <a:t>Ho: </a:t>
            </a:r>
            <a:r>
              <a:rPr lang="es-ES">
                <a:solidFill>
                  <a:srgbClr val="000000"/>
                </a:solidFill>
                <a:latin typeface="Symbol" charset="2"/>
                <a:cs typeface="Symbol" charset="2"/>
              </a:rPr>
              <a:t>s</a:t>
            </a:r>
            <a:r>
              <a:rPr lang="es-ES" baseline="30000">
                <a:solidFill>
                  <a:srgbClr val="000000"/>
                </a:solidFill>
                <a:latin typeface="Symbol" charset="2"/>
                <a:cs typeface="Symbol" charset="2"/>
              </a:rPr>
              <a:t>2</a:t>
            </a:r>
            <a:r>
              <a:rPr lang="es-ES" baseline="-25000">
                <a:solidFill>
                  <a:srgbClr val="000000"/>
                </a:solidFill>
              </a:rPr>
              <a:t>A</a:t>
            </a:r>
            <a:r>
              <a:rPr lang="es-ES">
                <a:solidFill>
                  <a:srgbClr val="000000"/>
                </a:solidFill>
              </a:rPr>
              <a:t>/</a:t>
            </a:r>
            <a:r>
              <a:rPr lang="es-ES">
                <a:solidFill>
                  <a:srgbClr val="000000"/>
                </a:solidFill>
                <a:latin typeface="Symbol" charset="2"/>
                <a:cs typeface="Symbol" charset="2"/>
              </a:rPr>
              <a:t>s</a:t>
            </a:r>
            <a:r>
              <a:rPr lang="es-ES" baseline="30000">
                <a:solidFill>
                  <a:srgbClr val="000000"/>
                </a:solidFill>
                <a:latin typeface="Symbol" charset="2"/>
                <a:cs typeface="Symbol" charset="2"/>
              </a:rPr>
              <a:t>2</a:t>
            </a:r>
            <a:r>
              <a:rPr lang="es-ES" baseline="-25000">
                <a:solidFill>
                  <a:srgbClr val="000000"/>
                </a:solidFill>
              </a:rPr>
              <a:t>B</a:t>
            </a:r>
            <a:r>
              <a:rPr lang="es-ES">
                <a:solidFill>
                  <a:srgbClr val="000000"/>
                </a:solidFill>
              </a:rPr>
              <a:t> ≥ 1 vs Ha: </a:t>
            </a:r>
            <a:r>
              <a:rPr lang="es-ES">
                <a:solidFill>
                  <a:srgbClr val="000000"/>
                </a:solidFill>
                <a:latin typeface="Symbol" charset="2"/>
                <a:cs typeface="Symbol" charset="2"/>
              </a:rPr>
              <a:t>s</a:t>
            </a:r>
            <a:r>
              <a:rPr lang="es-ES" baseline="30000">
                <a:solidFill>
                  <a:srgbClr val="000000"/>
                </a:solidFill>
                <a:latin typeface="Symbol" charset="2"/>
                <a:cs typeface="Symbol" charset="2"/>
              </a:rPr>
              <a:t>2</a:t>
            </a:r>
            <a:r>
              <a:rPr lang="es-ES" baseline="-25000">
                <a:solidFill>
                  <a:srgbClr val="000000"/>
                </a:solidFill>
              </a:rPr>
              <a:t>A</a:t>
            </a:r>
            <a:r>
              <a:rPr lang="es-ES">
                <a:solidFill>
                  <a:srgbClr val="000000"/>
                </a:solidFill>
              </a:rPr>
              <a:t>/</a:t>
            </a:r>
            <a:r>
              <a:rPr lang="es-ES">
                <a:solidFill>
                  <a:srgbClr val="000000"/>
                </a:solidFill>
                <a:latin typeface="Symbol" charset="2"/>
                <a:cs typeface="Symbol" charset="2"/>
              </a:rPr>
              <a:t>s</a:t>
            </a:r>
            <a:r>
              <a:rPr lang="es-ES" baseline="30000">
                <a:solidFill>
                  <a:srgbClr val="000000"/>
                </a:solidFill>
                <a:latin typeface="Symbol" charset="2"/>
                <a:cs typeface="Symbol" charset="2"/>
              </a:rPr>
              <a:t>2</a:t>
            </a:r>
            <a:r>
              <a:rPr lang="es-ES" baseline="-25000">
                <a:solidFill>
                  <a:srgbClr val="000000"/>
                </a:solidFill>
              </a:rPr>
              <a:t>B  </a:t>
            </a:r>
            <a:r>
              <a:rPr lang="es-ES">
                <a:solidFill>
                  <a:srgbClr val="000000"/>
                </a:solidFill>
              </a:rPr>
              <a:t>&lt; 1</a:t>
            </a:r>
            <a:endParaRPr lang="es-ES" baseline="-25000">
              <a:solidFill>
                <a:srgbClr val="000000"/>
              </a:solidFill>
            </a:endParaRPr>
          </a:p>
          <a:p>
            <a:pPr marL="800100" lvl="1" indent="-342900">
              <a:buFont typeface="Arial"/>
              <a:buChar char="•"/>
            </a:pPr>
            <a:endParaRPr lang="es-ES" baseline="-25000">
              <a:solidFill>
                <a:srgbClr val="000000"/>
              </a:solidFill>
            </a:endParaRPr>
          </a:p>
          <a:p>
            <a:pPr marL="342900" indent="-342900">
              <a:buAutoNum type="arabicPeriod"/>
            </a:pPr>
            <a:r>
              <a:rPr lang="es-ES">
                <a:solidFill>
                  <a:srgbClr val="000000"/>
                </a:solidFill>
              </a:rPr>
              <a:t>Valores críticos y zonas de rechazo y no-rechazo</a:t>
            </a:r>
          </a:p>
          <a:p>
            <a:pPr marL="800100" lvl="1" indent="-342900">
              <a:buFont typeface="Arial"/>
              <a:buChar char="•"/>
            </a:pPr>
            <a:r>
              <a:rPr lang="es-ES">
                <a:solidFill>
                  <a:srgbClr val="000000"/>
                </a:solidFill>
              </a:rPr>
              <a:t>Si la prueba es de dos colas (1/F</a:t>
            </a:r>
            <a:r>
              <a:rPr lang="es-ES" baseline="-25000">
                <a:solidFill>
                  <a:srgbClr val="000000"/>
                </a:solidFill>
              </a:rPr>
              <a:t>v2,v1,</a:t>
            </a:r>
            <a:r>
              <a:rPr lang="es-ES" baseline="-25000">
                <a:solidFill>
                  <a:srgbClr val="000000"/>
                </a:solidFill>
                <a:latin typeface="Symbol" charset="2"/>
                <a:cs typeface="Symbol" charset="2"/>
              </a:rPr>
              <a:t>a</a:t>
            </a:r>
            <a:r>
              <a:rPr lang="es-ES" baseline="-25000">
                <a:solidFill>
                  <a:srgbClr val="000000"/>
                </a:solidFill>
              </a:rPr>
              <a:t>/2</a:t>
            </a:r>
            <a:r>
              <a:rPr lang="es-ES">
                <a:solidFill>
                  <a:srgbClr val="000000"/>
                </a:solidFill>
              </a:rPr>
              <a:t>) y F</a:t>
            </a:r>
            <a:r>
              <a:rPr lang="es-ES" baseline="-25000">
                <a:solidFill>
                  <a:srgbClr val="000000"/>
                </a:solidFill>
              </a:rPr>
              <a:t>v1,v2,</a:t>
            </a:r>
            <a:r>
              <a:rPr lang="es-ES" baseline="-25000">
                <a:solidFill>
                  <a:srgbClr val="000000"/>
                </a:solidFill>
                <a:latin typeface="Symbol" charset="2"/>
                <a:cs typeface="Symbol" charset="2"/>
              </a:rPr>
              <a:t>a</a:t>
            </a:r>
            <a:r>
              <a:rPr lang="es-ES" baseline="-25000">
                <a:solidFill>
                  <a:srgbClr val="000000"/>
                </a:solidFill>
              </a:rPr>
              <a:t>/2</a:t>
            </a:r>
            <a:r>
              <a:rPr lang="es-ES">
                <a:solidFill>
                  <a:srgbClr val="000000"/>
                </a:solidFill>
              </a:rPr>
              <a:t> definen las zonas.</a:t>
            </a:r>
          </a:p>
          <a:p>
            <a:pPr marL="800100" lvl="1" indent="-342900">
              <a:buFont typeface="Arial"/>
              <a:buChar char="•"/>
            </a:pPr>
            <a:r>
              <a:rPr lang="es-ES">
                <a:solidFill>
                  <a:srgbClr val="000000"/>
                </a:solidFill>
              </a:rPr>
              <a:t>Si la prueba es de cola derecha F</a:t>
            </a:r>
            <a:r>
              <a:rPr lang="es-ES" baseline="-25000">
                <a:solidFill>
                  <a:srgbClr val="000000"/>
                </a:solidFill>
              </a:rPr>
              <a:t>v1,v2,</a:t>
            </a:r>
            <a:r>
              <a:rPr lang="es-ES" baseline="-25000">
                <a:solidFill>
                  <a:srgbClr val="000000"/>
                </a:solidFill>
                <a:latin typeface="Symbol" charset="2"/>
                <a:cs typeface="Symbol" charset="2"/>
              </a:rPr>
              <a:t>a</a:t>
            </a:r>
            <a:r>
              <a:rPr lang="es-ES" baseline="-25000">
                <a:solidFill>
                  <a:srgbClr val="000000"/>
                </a:solidFill>
              </a:rPr>
              <a:t>/2</a:t>
            </a:r>
            <a:r>
              <a:rPr lang="es-ES">
                <a:solidFill>
                  <a:srgbClr val="000000"/>
                </a:solidFill>
              </a:rPr>
              <a:t>  define las zonas.</a:t>
            </a:r>
          </a:p>
          <a:p>
            <a:pPr marL="800100" lvl="1" indent="-342900">
              <a:buFont typeface="Arial"/>
              <a:buChar char="•"/>
            </a:pPr>
            <a:r>
              <a:rPr lang="es-ES">
                <a:solidFill>
                  <a:srgbClr val="000000"/>
                </a:solidFill>
              </a:rPr>
              <a:t>Si la prueba es de cola izquierda (1/F</a:t>
            </a:r>
            <a:r>
              <a:rPr lang="es-ES" baseline="-25000">
                <a:solidFill>
                  <a:srgbClr val="000000"/>
                </a:solidFill>
              </a:rPr>
              <a:t>v2,v1,</a:t>
            </a:r>
            <a:r>
              <a:rPr lang="es-ES" baseline="-25000">
                <a:solidFill>
                  <a:srgbClr val="000000"/>
                </a:solidFill>
                <a:latin typeface="Symbol" charset="2"/>
                <a:cs typeface="Symbol" charset="2"/>
              </a:rPr>
              <a:t>a</a:t>
            </a:r>
            <a:r>
              <a:rPr lang="es-ES">
                <a:solidFill>
                  <a:srgbClr val="000000"/>
                </a:solidFill>
              </a:rPr>
              <a:t>)  define las zonas.</a:t>
            </a:r>
          </a:p>
          <a:p>
            <a:pPr lvl="1"/>
            <a:endParaRPr lang="es-ES">
              <a:solidFill>
                <a:srgbClr val="000000"/>
              </a:solidFill>
            </a:endParaRPr>
          </a:p>
          <a:p>
            <a:pPr marL="342900" indent="-342900">
              <a:buAutoNum type="arabicPeriod"/>
            </a:pPr>
            <a:r>
              <a:rPr lang="es-ES">
                <a:solidFill>
                  <a:srgbClr val="000000"/>
                </a:solidFill>
              </a:rPr>
              <a:t>Valor de prueba</a:t>
            </a:r>
          </a:p>
          <a:p>
            <a:pPr marL="342900" indent="-342900">
              <a:buAutoNum type="arabicPeriod"/>
            </a:pPr>
            <a:endParaRPr lang="es-ES">
              <a:solidFill>
                <a:srgbClr val="000000"/>
              </a:solidFill>
            </a:endParaRPr>
          </a:p>
          <a:p>
            <a:pPr marL="342900" indent="-342900">
              <a:buAutoNum type="arabicPeriod"/>
            </a:pPr>
            <a:endParaRPr lang="es-ES">
              <a:solidFill>
                <a:srgbClr val="000000"/>
              </a:solidFill>
            </a:endParaRPr>
          </a:p>
          <a:p>
            <a:pPr marL="342900" indent="-342900">
              <a:buAutoNum type="arabicPeriod"/>
            </a:pPr>
            <a:endParaRPr lang="es-ES">
              <a:solidFill>
                <a:srgbClr val="000000"/>
              </a:solidFill>
            </a:endParaRPr>
          </a:p>
          <a:p>
            <a:pPr marL="342900" indent="-342900">
              <a:buAutoNum type="arabicPeriod"/>
            </a:pPr>
            <a:r>
              <a:rPr lang="es-ES">
                <a:solidFill>
                  <a:srgbClr val="000000"/>
                </a:solidFill>
              </a:rPr>
              <a:t>Decisión estadística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8629" y="5209830"/>
            <a:ext cx="1539277" cy="962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380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617179" y="278270"/>
            <a:ext cx="3274621" cy="1442674"/>
          </a:xfrm>
        </p:spPr>
        <p:txBody>
          <a:bodyPr/>
          <a:lstStyle/>
          <a:p>
            <a:r>
              <a:rPr lang="es-ES"/>
              <a:t>Ejemplo</a:t>
            </a:r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>
          <a:xfrm>
            <a:off x="8241907" y="6492875"/>
            <a:ext cx="3950093" cy="365125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724" y="1892318"/>
            <a:ext cx="11141997" cy="4788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758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Pruebas de hipótesis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2" name="Marcador de pie de página 1"/>
          <p:cNvSpPr>
            <a:spLocks noGrp="1"/>
          </p:cNvSpPr>
          <p:nvPr>
            <p:ph type="ftr" sz="quarter" idx="11"/>
          </p:nvPr>
        </p:nvSpPr>
        <p:spPr>
          <a:xfrm>
            <a:off x="7849141" y="6492875"/>
            <a:ext cx="4342859" cy="36512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925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C3431002E8ABD4395ABAF60AA79673B" ma:contentTypeVersion="8" ma:contentTypeDescription="Create a new document." ma:contentTypeScope="" ma:versionID="11c2818c5b4ce14738c025a15d84165c">
  <xsd:schema xmlns:xsd="http://www.w3.org/2001/XMLSchema" xmlns:xs="http://www.w3.org/2001/XMLSchema" xmlns:p="http://schemas.microsoft.com/office/2006/metadata/properties" xmlns:ns3="fbc41bb7-c443-4ef9-ab7e-11513e92496c" xmlns:ns4="0cfe50c7-c040-4e6b-82a9-0011af91bce9" targetNamespace="http://schemas.microsoft.com/office/2006/metadata/properties" ma:root="true" ma:fieldsID="ce8347a8d45c3f377744fe0abd4664b6" ns3:_="" ns4:_="">
    <xsd:import namespace="fbc41bb7-c443-4ef9-ab7e-11513e92496c"/>
    <xsd:import namespace="0cfe50c7-c040-4e6b-82a9-0011af91bce9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OCR" minOccurs="0"/>
                <xsd:element ref="ns4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c41bb7-c443-4ef9-ab7e-11513e92496c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description="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cfe50c7-c040-4e6b-82a9-0011af91bce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MediaServiceAutoTags" ma:internalName="MediaServiceAutoTags" ma:readOnly="true">
      <xsd:simpleType>
        <xsd:restriction base="dms:Text"/>
      </xsd:simpleType>
    </xsd:element>
    <xsd:element name="MediaServiceOCR" ma:index="14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7524FA9-C10D-4779-8258-B8ADA6FD955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CF831E0-5979-4B7B-ACC4-7BCAB597B9FA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F93008A1-5353-4BE5-B719-E391D44127E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bc41bb7-c443-4ef9-ab7e-11513e92496c"/>
    <ds:schemaRef ds:uri="0cfe50c7-c040-4e6b-82a9-0011af91bce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9584</TotalTime>
  <Words>4571</Words>
  <Application>Microsoft Office PowerPoint</Application>
  <PresentationFormat>Panorámica</PresentationFormat>
  <Paragraphs>663</Paragraphs>
  <Slides>88</Slides>
  <Notes>11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88</vt:i4>
      </vt:variant>
    </vt:vector>
  </HeadingPairs>
  <TitlesOfParts>
    <vt:vector size="95" baseType="lpstr">
      <vt:lpstr>Arial</vt:lpstr>
      <vt:lpstr>Calibri</vt:lpstr>
      <vt:lpstr>Calibri Light</vt:lpstr>
      <vt:lpstr>Cambria Math</vt:lpstr>
      <vt:lpstr>Helvetica Neue</vt:lpstr>
      <vt:lpstr>Symbol</vt:lpstr>
      <vt:lpstr>Tema de Office</vt:lpstr>
      <vt:lpstr>Estadística Inferencial</vt:lpstr>
      <vt:lpstr>Objetivo</vt:lpstr>
      <vt:lpstr>Conceptos </vt:lpstr>
      <vt:lpstr>Conceptos</vt:lpstr>
      <vt:lpstr>Estimador: variable aleatoria</vt:lpstr>
      <vt:lpstr>Ejemplo para observar el estimador PROMEDIO como variable</vt:lpstr>
      <vt:lpstr>IMPORTANTE…</vt:lpstr>
      <vt:lpstr>Selección de la distribución muestral</vt:lpstr>
      <vt:lpstr>Pruebas de hipótesis</vt:lpstr>
      <vt:lpstr>Prueba de hipótesis</vt:lpstr>
      <vt:lpstr>Procedimiento de prueba de hipótesis</vt:lpstr>
      <vt:lpstr>Hipótesis nula e hipótesis alterna</vt:lpstr>
      <vt:lpstr>Ejemplos</vt:lpstr>
      <vt:lpstr>Tipo de prueba de hipótesis</vt:lpstr>
      <vt:lpstr>Tipos de error en pruebas de hipótesis</vt:lpstr>
      <vt:lpstr>Tipos de error en pruebas de hipótesis (Ejemplo)</vt:lpstr>
      <vt:lpstr>Valores de prueba para comprobación de hipótesis</vt:lpstr>
      <vt:lpstr>Resumen de Valores críticos</vt:lpstr>
      <vt:lpstr>Valores críticos y zonas críticas (Distribución muestral  normal)</vt:lpstr>
      <vt:lpstr>Valores críticos y zonas críticas (Distribución muestral  t-student)</vt:lpstr>
      <vt:lpstr>Valores críticos y zonas críticas (Distribución muestral  ji-cuadrado)</vt:lpstr>
      <vt:lpstr>Presentación de PowerPoint</vt:lpstr>
      <vt:lpstr>Toma de decisión estadística</vt:lpstr>
      <vt:lpstr>Ejemplos</vt:lpstr>
      <vt:lpstr>Prueba de hipótesis para la proporción poblacional p.</vt:lpstr>
      <vt:lpstr>Ejemplo 1</vt:lpstr>
      <vt:lpstr>Solución Ejemplo 1</vt:lpstr>
      <vt:lpstr>Ejemplo 2</vt:lpstr>
      <vt:lpstr>Solución Ejemplo 2</vt:lpstr>
      <vt:lpstr>Ejemplo 3</vt:lpstr>
      <vt:lpstr>Solución Ejemplo 3</vt:lpstr>
      <vt:lpstr>Prueba de hipótesis para la media poblacional m.</vt:lpstr>
      <vt:lpstr>Ejemplo 4</vt:lpstr>
      <vt:lpstr>Solución Ejemplo 4</vt:lpstr>
      <vt:lpstr>Ejemplo 5</vt:lpstr>
      <vt:lpstr>Solución Ejemplo 5</vt:lpstr>
      <vt:lpstr>Ejemplo 6</vt:lpstr>
      <vt:lpstr>Solución Ejemplo 6</vt:lpstr>
      <vt:lpstr>Prueba de hipótesis para la media poblacional m.</vt:lpstr>
      <vt:lpstr>Ejemplo 7</vt:lpstr>
      <vt:lpstr>Solución Ejemplo 7</vt:lpstr>
      <vt:lpstr>Ejemplo 8</vt:lpstr>
      <vt:lpstr>Solución Ejemplo 8</vt:lpstr>
      <vt:lpstr>Ejemplo 9</vt:lpstr>
      <vt:lpstr>Solución Ejemplo 9</vt:lpstr>
      <vt:lpstr>Prueba de hipótesis para la varianza poblacional s.</vt:lpstr>
      <vt:lpstr>Ejemplo 10</vt:lpstr>
      <vt:lpstr>Solución Ejemplo 10</vt:lpstr>
      <vt:lpstr>Ejemplo 11</vt:lpstr>
      <vt:lpstr>Solución Ejemplo 11</vt:lpstr>
      <vt:lpstr>Ejemplo 12</vt:lpstr>
      <vt:lpstr>Solución Ejemplo 12</vt:lpstr>
      <vt:lpstr>Prueba de hipótesis por criterio del p-valor</vt:lpstr>
      <vt:lpstr>Definición de p-valor</vt:lpstr>
      <vt:lpstr>Ejemplo 1 p_valor</vt:lpstr>
      <vt:lpstr>Ejemplo 2 p_valor</vt:lpstr>
      <vt:lpstr>Ejemplo 3 p_valor</vt:lpstr>
      <vt:lpstr>Ejemplo 4 p_valor</vt:lpstr>
      <vt:lpstr>Ejemplo 5 p_valor</vt:lpstr>
      <vt:lpstr>Ejemplo 6 p_valor</vt:lpstr>
      <vt:lpstr>Ejemplo 7 p_valor</vt:lpstr>
      <vt:lpstr>Ejemplo 8 p_valor</vt:lpstr>
      <vt:lpstr>Ejemplo 9 p_valor</vt:lpstr>
      <vt:lpstr>Ejemplo 10 p_valor</vt:lpstr>
      <vt:lpstr>Ejemplo 11 p_valor</vt:lpstr>
      <vt:lpstr>Ejemplo 12 p_valor</vt:lpstr>
      <vt:lpstr>Proceso de inferencia</vt:lpstr>
      <vt:lpstr>PH para comparar dos muestras</vt:lpstr>
      <vt:lpstr>Muestras independientes</vt:lpstr>
      <vt:lpstr>PH para pA-pB</vt:lpstr>
      <vt:lpstr>Prueba de hipótesis</vt:lpstr>
      <vt:lpstr>Ejemplo</vt:lpstr>
      <vt:lpstr>Ejemplo</vt:lpstr>
      <vt:lpstr>PH para mA-mB</vt:lpstr>
      <vt:lpstr>Prueba de hipótesis</vt:lpstr>
      <vt:lpstr>Ejemplo</vt:lpstr>
      <vt:lpstr>PH para m A-mB</vt:lpstr>
      <vt:lpstr>Prueba de hipótesis</vt:lpstr>
      <vt:lpstr>Ejemplo</vt:lpstr>
      <vt:lpstr>Ejemplo (Solución)</vt:lpstr>
      <vt:lpstr>Ejercicio</vt:lpstr>
      <vt:lpstr>PH para mA-mB</vt:lpstr>
      <vt:lpstr>Prueba de hipótesis</vt:lpstr>
      <vt:lpstr>Ejemplo</vt:lpstr>
      <vt:lpstr>PH para s2A/s2B</vt:lpstr>
      <vt:lpstr>Presentación de PowerPoint</vt:lpstr>
      <vt:lpstr>Prueba de hipótesis</vt:lpstr>
      <vt:lpstr>Ejemplo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Estadística Inferencial</dc:title>
  <dc:creator>Rzmr ads</dc:creator>
  <cp:lastModifiedBy>Antonino Zainea</cp:lastModifiedBy>
  <cp:revision>3</cp:revision>
  <dcterms:created xsi:type="dcterms:W3CDTF">2020-03-19T01:33:45Z</dcterms:created>
  <dcterms:modified xsi:type="dcterms:W3CDTF">2020-10-14T10:12:02Z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0x010100EC3431002E8ABD4395ABAF60AA79673B</vt:lpwstr>
  </property>
</Properties>
</file>